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1" r:id="rId2"/>
    <p:sldId id="257" r:id="rId3"/>
    <p:sldId id="279" r:id="rId4"/>
    <p:sldId id="268" r:id="rId5"/>
    <p:sldId id="280" r:id="rId6"/>
    <p:sldId id="277" r:id="rId7"/>
    <p:sldId id="270" r:id="rId8"/>
    <p:sldId id="272" r:id="rId9"/>
    <p:sldId id="271" r:id="rId10"/>
    <p:sldId id="273" r:id="rId11"/>
    <p:sldId id="278" r:id="rId12"/>
    <p:sldId id="275" r:id="rId13"/>
    <p:sldId id="276" r:id="rId14"/>
    <p:sldId id="269" r:id="rId15"/>
  </p:sldIdLst>
  <p:sldSz cx="12192000" cy="6858000"/>
  <p:notesSz cx="6858000" cy="9144000"/>
  <p:defaultTextStyle>
    <a:defPPr rtl="0"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8312" autoAdjust="0"/>
  </p:normalViewPr>
  <p:slideViewPr>
    <p:cSldViewPr snapToGrid="0">
      <p:cViewPr varScale="1">
        <p:scale>
          <a:sx n="100" d="100"/>
          <a:sy n="100" d="100"/>
        </p:scale>
        <p:origin x="936" y="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4134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9005708-FB3A-40DB-8DFF-AAF7C27DC961}" type="datetime1">
              <a:rPr lang="cs-CZ" smtClean="0"/>
              <a:t>01.05.2023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cs-CZ" noProof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52B4D9-8D2A-4183-8CC2-4D15CBCC0C07}" type="datetime1">
              <a:rPr lang="cs-CZ" noProof="0" smtClean="0"/>
              <a:t>01.05.2023</a:t>
            </a:fld>
            <a:endParaRPr lang="cs-CZ" noProof="0"/>
          </a:p>
        </p:txBody>
      </p:sp>
      <p:sp>
        <p:nvSpPr>
          <p:cNvPr id="4" name="Zástupný symbol obrázku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cs-CZ" noProof="0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dirty="0"/>
              <a:t>Upravte styly předlohy textu.</a:t>
            </a:r>
          </a:p>
          <a:p>
            <a:pPr lvl="1" rtl="0"/>
            <a:r>
              <a:rPr lang="cs-CZ" noProof="0" dirty="0"/>
              <a:t>Druhá úroveň</a:t>
            </a:r>
          </a:p>
          <a:p>
            <a:pPr lvl="2" rtl="0"/>
            <a:r>
              <a:rPr lang="cs-CZ" noProof="0" dirty="0"/>
              <a:t>Třetí úroveň</a:t>
            </a:r>
          </a:p>
          <a:p>
            <a:pPr lvl="3" rtl="0"/>
            <a:r>
              <a:rPr lang="cs-CZ" noProof="0" dirty="0"/>
              <a:t>Čtvrtá úroveň</a:t>
            </a:r>
          </a:p>
          <a:p>
            <a:pPr lvl="4" rtl="0"/>
            <a:r>
              <a:rPr lang="cs-CZ" noProof="0" dirty="0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cs-CZ" noProof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869989-EB00-4EE7-BCB5-25BDC5BB29F8}" type="slidenum">
              <a:rPr lang="cs-CZ" noProof="0" smtClean="0"/>
              <a:t>‹#›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smtClean="0"/>
              <a:t>1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39370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Background </a:t>
            </a:r>
            <a:r>
              <a:rPr lang="en-US" dirty="0" err="1"/>
              <a:t>procesy</a:t>
            </a:r>
            <a:r>
              <a:rPr lang="en-US" dirty="0"/>
              <a:t>, </a:t>
            </a:r>
            <a:r>
              <a:rPr lang="en-US" dirty="0" err="1"/>
              <a:t>kterými</a:t>
            </a:r>
            <a:r>
              <a:rPr lang="en-US" dirty="0"/>
              <a:t> </a:t>
            </a:r>
            <a:r>
              <a:rPr lang="en-US" dirty="0" err="1"/>
              <a:t>lze</a:t>
            </a:r>
            <a:r>
              <a:rPr lang="en-US" dirty="0"/>
              <a:t> </a:t>
            </a:r>
            <a:r>
              <a:rPr lang="en-US" dirty="0" err="1"/>
              <a:t>leccos</a:t>
            </a:r>
            <a:r>
              <a:rPr lang="en-US" dirty="0"/>
              <a:t> </a:t>
            </a:r>
            <a:r>
              <a:rPr lang="en-US" dirty="0" err="1"/>
              <a:t>automatizovat</a:t>
            </a:r>
            <a:r>
              <a:rPr lang="en-US" dirty="0"/>
              <a:t>. </a:t>
            </a:r>
            <a:r>
              <a:rPr lang="en-US" dirty="0" err="1"/>
              <a:t>Většinou</a:t>
            </a:r>
            <a:r>
              <a:rPr lang="en-US" dirty="0"/>
              <a:t> se </a:t>
            </a:r>
            <a:r>
              <a:rPr lang="en-US" dirty="0" err="1"/>
              <a:t>spouštějí</a:t>
            </a:r>
            <a:r>
              <a:rPr lang="en-US" dirty="0"/>
              <a:t> </a:t>
            </a:r>
            <a:r>
              <a:rPr lang="en-US" dirty="0" err="1"/>
              <a:t>automaticky</a:t>
            </a:r>
            <a:r>
              <a:rPr lang="en-US" dirty="0"/>
              <a:t> </a:t>
            </a:r>
            <a:r>
              <a:rPr lang="en-US" dirty="0" err="1"/>
              <a:t>buď</a:t>
            </a:r>
            <a:r>
              <a:rPr lang="en-US" dirty="0"/>
              <a:t> </a:t>
            </a:r>
            <a:r>
              <a:rPr lang="en-US" dirty="0" err="1"/>
              <a:t>při</a:t>
            </a:r>
            <a:r>
              <a:rPr lang="en-US" dirty="0"/>
              <a:t> </a:t>
            </a:r>
            <a:r>
              <a:rPr lang="en-US" dirty="0" err="1"/>
              <a:t>startu</a:t>
            </a:r>
            <a:r>
              <a:rPr lang="en-US" dirty="0"/>
              <a:t> Windows </a:t>
            </a:r>
            <a:r>
              <a:rPr lang="en-US" dirty="0" err="1"/>
              <a:t>nebo</a:t>
            </a:r>
            <a:r>
              <a:rPr lang="en-US" dirty="0"/>
              <a:t> </a:t>
            </a:r>
            <a:r>
              <a:rPr lang="en-US" dirty="0" err="1"/>
              <a:t>při</a:t>
            </a:r>
            <a:r>
              <a:rPr lang="en-US" dirty="0"/>
              <a:t> </a:t>
            </a:r>
            <a:r>
              <a:rPr lang="en-US" dirty="0" err="1"/>
              <a:t>přednastaveném</a:t>
            </a:r>
            <a:r>
              <a:rPr lang="en-US" dirty="0"/>
              <a:t> </a:t>
            </a:r>
            <a:r>
              <a:rPr lang="en-US" dirty="0" err="1"/>
              <a:t>eventu</a:t>
            </a:r>
            <a:r>
              <a:rPr lang="en-US" dirty="0"/>
              <a:t>. </a:t>
            </a:r>
            <a:r>
              <a:rPr lang="en-US" dirty="0" err="1"/>
              <a:t>Můžou</a:t>
            </a:r>
            <a:r>
              <a:rPr lang="en-US" dirty="0"/>
              <a:t> se ale </a:t>
            </a:r>
            <a:r>
              <a:rPr lang="en-US" dirty="0" err="1"/>
              <a:t>spouštět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manuálně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Jsou</a:t>
            </a:r>
            <a:r>
              <a:rPr lang="en-US" dirty="0"/>
              <a:t> </a:t>
            </a:r>
            <a:r>
              <a:rPr lang="en-US" dirty="0" err="1"/>
              <a:t>trochu</a:t>
            </a:r>
            <a:r>
              <a:rPr lang="en-US" dirty="0"/>
              <a:t> </a:t>
            </a:r>
            <a:r>
              <a:rPr lang="en-US" dirty="0" err="1"/>
              <a:t>složitější</a:t>
            </a:r>
            <a:r>
              <a:rPr lang="en-US" dirty="0"/>
              <a:t> k </a:t>
            </a:r>
            <a:r>
              <a:rPr lang="en-US" dirty="0" err="1"/>
              <a:t>naprogramování</a:t>
            </a:r>
            <a:r>
              <a:rPr lang="en-US" dirty="0"/>
              <a:t>. </a:t>
            </a:r>
            <a:r>
              <a:rPr lang="en-US" dirty="0" err="1"/>
              <a:t>Musí</a:t>
            </a:r>
            <a:r>
              <a:rPr lang="en-US" dirty="0"/>
              <a:t> </a:t>
            </a:r>
            <a:r>
              <a:rPr lang="en-US" dirty="0" err="1"/>
              <a:t>splňovat</a:t>
            </a:r>
            <a:r>
              <a:rPr lang="en-US" dirty="0"/>
              <a:t> </a:t>
            </a:r>
            <a:r>
              <a:rPr lang="en-US" dirty="0" err="1"/>
              <a:t>specifické</a:t>
            </a:r>
            <a:r>
              <a:rPr lang="en-US" dirty="0"/>
              <a:t> </a:t>
            </a:r>
            <a:r>
              <a:rPr lang="en-US" dirty="0" err="1"/>
              <a:t>podmínky</a:t>
            </a:r>
            <a:r>
              <a:rPr lang="en-US" dirty="0"/>
              <a:t>, </a:t>
            </a:r>
            <a:r>
              <a:rPr lang="en-US" dirty="0" err="1"/>
              <a:t>implementovat</a:t>
            </a:r>
            <a:r>
              <a:rPr lang="en-US" dirty="0"/>
              <a:t> </a:t>
            </a:r>
            <a:r>
              <a:rPr lang="en-US" dirty="0" err="1"/>
              <a:t>specifické</a:t>
            </a:r>
            <a:r>
              <a:rPr lang="en-US" dirty="0"/>
              <a:t> </a:t>
            </a:r>
            <a:r>
              <a:rPr lang="en-US" dirty="0" err="1"/>
              <a:t>interfacy</a:t>
            </a:r>
            <a:r>
              <a:rPr lang="en-US" dirty="0"/>
              <a:t> a </a:t>
            </a:r>
            <a:r>
              <a:rPr lang="en-US" dirty="0" err="1"/>
              <a:t>protokoly</a:t>
            </a:r>
            <a:r>
              <a:rPr lang="en-US" dirty="0"/>
              <a:t>, ale </a:t>
            </a:r>
            <a:r>
              <a:rPr lang="en-US" dirty="0" err="1"/>
              <a:t>rozhodně</a:t>
            </a:r>
            <a:r>
              <a:rPr lang="en-US" dirty="0"/>
              <a:t> je to </a:t>
            </a:r>
            <a:r>
              <a:rPr lang="en-US" dirty="0" err="1"/>
              <a:t>lepší</a:t>
            </a:r>
            <a:r>
              <a:rPr lang="en-US" dirty="0"/>
              <a:t> </a:t>
            </a:r>
            <a:r>
              <a:rPr lang="en-US" dirty="0" err="1"/>
              <a:t>řešení</a:t>
            </a:r>
            <a:r>
              <a:rPr lang="en-US" dirty="0"/>
              <a:t> </a:t>
            </a:r>
            <a:r>
              <a:rPr lang="en-US" dirty="0" err="1"/>
              <a:t>než</a:t>
            </a:r>
            <a:r>
              <a:rPr lang="en-US" dirty="0"/>
              <a:t> </a:t>
            </a:r>
            <a:r>
              <a:rPr lang="en-US" dirty="0" err="1"/>
              <a:t>můj</a:t>
            </a:r>
            <a:r>
              <a:rPr lang="en-US" dirty="0"/>
              <a:t> python script. Python </a:t>
            </a:r>
            <a:r>
              <a:rPr lang="en-US" dirty="0" err="1"/>
              <a:t>jsem</a:t>
            </a:r>
            <a:r>
              <a:rPr lang="en-US" dirty="0"/>
              <a:t> </a:t>
            </a:r>
            <a:r>
              <a:rPr lang="en-US" dirty="0" err="1"/>
              <a:t>použil</a:t>
            </a:r>
            <a:r>
              <a:rPr lang="en-US" dirty="0"/>
              <a:t> </a:t>
            </a:r>
            <a:r>
              <a:rPr lang="en-US" dirty="0" err="1"/>
              <a:t>hlavně</a:t>
            </a:r>
            <a:r>
              <a:rPr lang="en-US" dirty="0"/>
              <a:t> </a:t>
            </a:r>
            <a:r>
              <a:rPr lang="en-US" dirty="0" err="1"/>
              <a:t>přotože</a:t>
            </a:r>
            <a:r>
              <a:rPr lang="en-US" dirty="0"/>
              <a:t> je s </a:t>
            </a:r>
            <a:r>
              <a:rPr lang="en-US" dirty="0" err="1"/>
              <a:t>ním</a:t>
            </a:r>
            <a:r>
              <a:rPr lang="en-US" dirty="0"/>
              <a:t> </a:t>
            </a:r>
            <a:r>
              <a:rPr lang="en-US" dirty="0" err="1"/>
              <a:t>relativně</a:t>
            </a:r>
            <a:r>
              <a:rPr lang="en-US" dirty="0"/>
              <a:t> </a:t>
            </a:r>
            <a:r>
              <a:rPr lang="en-US" dirty="0" err="1"/>
              <a:t>jednoduché</a:t>
            </a:r>
            <a:r>
              <a:rPr lang="en-US" dirty="0"/>
              <a:t> </a:t>
            </a:r>
            <a:r>
              <a:rPr lang="en-US" dirty="0" err="1"/>
              <a:t>pracovat</a:t>
            </a:r>
            <a:r>
              <a:rPr lang="en-US" dirty="0"/>
              <a:t>, </a:t>
            </a:r>
            <a:r>
              <a:rPr lang="en-US" dirty="0" err="1"/>
              <a:t>takže</a:t>
            </a:r>
            <a:r>
              <a:rPr lang="en-US" dirty="0"/>
              <a:t> </a:t>
            </a:r>
            <a:r>
              <a:rPr lang="en-US" dirty="0" err="1"/>
              <a:t>když</a:t>
            </a:r>
            <a:r>
              <a:rPr lang="en-US" dirty="0"/>
              <a:t> se mi </a:t>
            </a:r>
            <a:r>
              <a:rPr lang="en-US" dirty="0" err="1"/>
              <a:t>něco</a:t>
            </a:r>
            <a:r>
              <a:rPr lang="en-US" dirty="0"/>
              <a:t> </a:t>
            </a:r>
            <a:r>
              <a:rPr lang="en-US" dirty="0" err="1"/>
              <a:t>rozbilo</a:t>
            </a:r>
            <a:r>
              <a:rPr lang="en-US" dirty="0"/>
              <a:t>, </a:t>
            </a:r>
            <a:r>
              <a:rPr lang="en-US" dirty="0" err="1"/>
              <a:t>tak</a:t>
            </a:r>
            <a:r>
              <a:rPr lang="en-US" dirty="0"/>
              <a:t> </a:t>
            </a:r>
            <a:r>
              <a:rPr lang="en-US" dirty="0" err="1"/>
              <a:t>jsem</a:t>
            </a:r>
            <a:r>
              <a:rPr lang="en-US" dirty="0"/>
              <a:t> plus minus </a:t>
            </a:r>
            <a:r>
              <a:rPr lang="en-US" dirty="0" err="1"/>
              <a:t>věděl</a:t>
            </a:r>
            <a:r>
              <a:rPr lang="en-US" dirty="0"/>
              <a:t> v </a:t>
            </a:r>
            <a:r>
              <a:rPr lang="en-US" dirty="0" err="1"/>
              <a:t>čem</a:t>
            </a:r>
            <a:r>
              <a:rPr lang="en-US" dirty="0"/>
              <a:t> je </a:t>
            </a:r>
            <a:r>
              <a:rPr lang="en-US" dirty="0" err="1"/>
              <a:t>problém</a:t>
            </a:r>
            <a:r>
              <a:rPr lang="en-US" dirty="0"/>
              <a:t>. </a:t>
            </a:r>
            <a:r>
              <a:rPr lang="en-US" dirty="0" err="1"/>
              <a:t>Teď</a:t>
            </a:r>
            <a:r>
              <a:rPr lang="en-US" dirty="0"/>
              <a:t>, </a:t>
            </a:r>
            <a:r>
              <a:rPr lang="en-US" dirty="0" err="1"/>
              <a:t>když</a:t>
            </a:r>
            <a:r>
              <a:rPr lang="en-US" dirty="0"/>
              <a:t> </a:t>
            </a:r>
            <a:r>
              <a:rPr lang="en-US" dirty="0" err="1"/>
              <a:t>už</a:t>
            </a:r>
            <a:r>
              <a:rPr lang="en-US" dirty="0"/>
              <a:t> </a:t>
            </a:r>
            <a:r>
              <a:rPr lang="en-US" dirty="0" err="1"/>
              <a:t>vím</a:t>
            </a:r>
            <a:r>
              <a:rPr lang="en-US" dirty="0"/>
              <a:t>, </a:t>
            </a:r>
            <a:r>
              <a:rPr lang="en-US" dirty="0" err="1"/>
              <a:t>že</a:t>
            </a:r>
            <a:r>
              <a:rPr lang="en-US" dirty="0"/>
              <a:t> to s </a:t>
            </a:r>
            <a:r>
              <a:rPr lang="en-US" dirty="0" err="1"/>
              <a:t>Pythonem</a:t>
            </a:r>
            <a:r>
              <a:rPr lang="en-US" dirty="0"/>
              <a:t> </a:t>
            </a:r>
            <a:r>
              <a:rPr lang="en-US" dirty="0" err="1"/>
              <a:t>fungovalo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myslím</a:t>
            </a:r>
            <a:r>
              <a:rPr lang="en-US" dirty="0"/>
              <a:t>, </a:t>
            </a:r>
            <a:r>
              <a:rPr lang="en-US" dirty="0" err="1"/>
              <a:t>že</a:t>
            </a:r>
            <a:r>
              <a:rPr lang="en-US" dirty="0"/>
              <a:t> by se to </a:t>
            </a:r>
            <a:r>
              <a:rPr lang="en-US" dirty="0" err="1"/>
              <a:t>velmi</a:t>
            </a:r>
            <a:r>
              <a:rPr lang="en-US" dirty="0"/>
              <a:t> </a:t>
            </a:r>
            <a:r>
              <a:rPr lang="en-US" dirty="0" err="1"/>
              <a:t>dobře</a:t>
            </a:r>
            <a:r>
              <a:rPr lang="en-US" dirty="0"/>
              <a:t> dalo </a:t>
            </a:r>
            <a:r>
              <a:rPr lang="en-US" dirty="0" err="1"/>
              <a:t>předělat</a:t>
            </a:r>
            <a:r>
              <a:rPr lang="en-US" dirty="0"/>
              <a:t> do C# </a:t>
            </a:r>
            <a:r>
              <a:rPr lang="en-US" dirty="0" err="1"/>
              <a:t>nebo</a:t>
            </a:r>
            <a:r>
              <a:rPr lang="en-US" dirty="0"/>
              <a:t> </a:t>
            </a:r>
            <a:r>
              <a:rPr lang="en-US" dirty="0" err="1"/>
              <a:t>něčeho</a:t>
            </a:r>
            <a:r>
              <a:rPr lang="en-US" dirty="0"/>
              <a:t> </a:t>
            </a:r>
            <a:r>
              <a:rPr lang="en-US" dirty="0" err="1"/>
              <a:t>podobného</a:t>
            </a:r>
            <a:r>
              <a:rPr lang="en-US" dirty="0"/>
              <a:t>.</a:t>
            </a:r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noProof="0" smtClean="0"/>
              <a:t>10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9535280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noProof="0" smtClean="0"/>
              <a:t>11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2196025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Rozhodně</a:t>
            </a:r>
            <a:r>
              <a:rPr lang="en-US" dirty="0"/>
              <a:t> </a:t>
            </a:r>
            <a:r>
              <a:rPr lang="en-US" dirty="0" err="1"/>
              <a:t>ano</a:t>
            </a:r>
            <a:r>
              <a:rPr lang="en-US" dirty="0"/>
              <a:t>. </a:t>
            </a:r>
            <a:r>
              <a:rPr lang="en-US" dirty="0" err="1"/>
              <a:t>Původně</a:t>
            </a:r>
            <a:r>
              <a:rPr lang="en-US" dirty="0"/>
              <a:t> </a:t>
            </a:r>
            <a:r>
              <a:rPr lang="en-US" dirty="0" err="1"/>
              <a:t>byla</a:t>
            </a:r>
            <a:r>
              <a:rPr lang="en-US" dirty="0"/>
              <a:t> </a:t>
            </a:r>
            <a:r>
              <a:rPr lang="en-US" dirty="0" err="1"/>
              <a:t>práce</a:t>
            </a:r>
            <a:r>
              <a:rPr lang="en-US" dirty="0"/>
              <a:t> </a:t>
            </a:r>
            <a:r>
              <a:rPr lang="en-US" dirty="0" err="1"/>
              <a:t>mnohem</a:t>
            </a:r>
            <a:r>
              <a:rPr lang="en-US" dirty="0"/>
              <a:t> </a:t>
            </a:r>
            <a:r>
              <a:rPr lang="en-US" dirty="0" err="1"/>
              <a:t>příběhovitější</a:t>
            </a:r>
            <a:r>
              <a:rPr lang="en-US" dirty="0"/>
              <a:t>, ale to se </a:t>
            </a:r>
            <a:r>
              <a:rPr lang="en-US" dirty="0" err="1"/>
              <a:t>nelíbilo</a:t>
            </a:r>
            <a:r>
              <a:rPr lang="en-US" dirty="0"/>
              <a:t> </a:t>
            </a:r>
            <a:r>
              <a:rPr lang="en-US" dirty="0" err="1"/>
              <a:t>mému</a:t>
            </a:r>
            <a:r>
              <a:rPr lang="en-US" dirty="0"/>
              <a:t> </a:t>
            </a:r>
            <a:r>
              <a:rPr lang="en-US" dirty="0" err="1"/>
              <a:t>vedoucímu</a:t>
            </a:r>
            <a:r>
              <a:rPr lang="en-US" dirty="0"/>
              <a:t>, s </a:t>
            </a:r>
            <a:r>
              <a:rPr lang="en-US" dirty="0" err="1"/>
              <a:t>čímž</a:t>
            </a:r>
            <a:r>
              <a:rPr lang="en-US" dirty="0"/>
              <a:t> </a:t>
            </a:r>
            <a:r>
              <a:rPr lang="en-US" dirty="0" err="1"/>
              <a:t>naprosto</a:t>
            </a:r>
            <a:r>
              <a:rPr lang="en-US" dirty="0"/>
              <a:t> </a:t>
            </a:r>
            <a:r>
              <a:rPr lang="en-US" dirty="0" err="1"/>
              <a:t>souhlasím</a:t>
            </a:r>
            <a:r>
              <a:rPr lang="en-US" dirty="0"/>
              <a:t>. </a:t>
            </a:r>
            <a:r>
              <a:rPr lang="en-US" dirty="0" err="1"/>
              <a:t>Myslím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, </a:t>
            </a:r>
            <a:r>
              <a:rPr lang="en-US" dirty="0" err="1"/>
              <a:t>že</a:t>
            </a:r>
            <a:r>
              <a:rPr lang="en-US" dirty="0"/>
              <a:t> </a:t>
            </a:r>
            <a:r>
              <a:rPr lang="en-US" dirty="0" err="1"/>
              <a:t>příběh</a:t>
            </a:r>
            <a:r>
              <a:rPr lang="en-US" dirty="0"/>
              <a:t> </a:t>
            </a:r>
            <a:r>
              <a:rPr lang="en-US" dirty="0" err="1"/>
              <a:t>jsem</a:t>
            </a:r>
            <a:r>
              <a:rPr lang="en-US" dirty="0"/>
              <a:t> tam </a:t>
            </a:r>
            <a:r>
              <a:rPr lang="en-US" dirty="0" err="1"/>
              <a:t>možná</a:t>
            </a:r>
            <a:r>
              <a:rPr lang="en-US" dirty="0"/>
              <a:t> </a:t>
            </a:r>
            <a:r>
              <a:rPr lang="en-US" dirty="0" err="1"/>
              <a:t>mohl</a:t>
            </a:r>
            <a:r>
              <a:rPr lang="en-US" dirty="0"/>
              <a:t> </a:t>
            </a:r>
            <a:r>
              <a:rPr lang="en-US" dirty="0" err="1"/>
              <a:t>zakomponovat</a:t>
            </a:r>
            <a:r>
              <a:rPr lang="en-US" dirty="0"/>
              <a:t>, ale to </a:t>
            </a:r>
            <a:r>
              <a:rPr lang="en-US" dirty="0" err="1"/>
              <a:t>už</a:t>
            </a:r>
            <a:r>
              <a:rPr lang="en-US" dirty="0"/>
              <a:t> by to </a:t>
            </a:r>
            <a:r>
              <a:rPr lang="en-US" dirty="0" err="1"/>
              <a:t>bylo</a:t>
            </a:r>
            <a:r>
              <a:rPr lang="en-US" dirty="0"/>
              <a:t> </a:t>
            </a:r>
            <a:r>
              <a:rPr lang="en-US" dirty="0" err="1"/>
              <a:t>až</a:t>
            </a:r>
            <a:r>
              <a:rPr lang="en-US" dirty="0"/>
              <a:t> </a:t>
            </a:r>
            <a:r>
              <a:rPr lang="en-US" dirty="0" err="1"/>
              <a:t>moc</a:t>
            </a:r>
            <a:r>
              <a:rPr lang="en-US" dirty="0"/>
              <a:t> </a:t>
            </a:r>
            <a:r>
              <a:rPr lang="en-US" dirty="0" err="1"/>
              <a:t>dlouhé</a:t>
            </a:r>
            <a:r>
              <a:rPr lang="en-US" dirty="0"/>
              <a:t>. </a:t>
            </a:r>
            <a:r>
              <a:rPr lang="en-US" dirty="0" err="1"/>
              <a:t>Takhle</a:t>
            </a:r>
            <a:r>
              <a:rPr lang="en-US" dirty="0"/>
              <a:t> je to </a:t>
            </a:r>
            <a:r>
              <a:rPr lang="en-US" dirty="0" err="1"/>
              <a:t>mnohem</a:t>
            </a:r>
            <a:r>
              <a:rPr lang="en-US" dirty="0"/>
              <a:t> </a:t>
            </a:r>
            <a:r>
              <a:rPr lang="en-US" dirty="0" err="1"/>
              <a:t>techničtější</a:t>
            </a:r>
            <a:r>
              <a:rPr lang="en-US" dirty="0"/>
              <a:t> a </a:t>
            </a:r>
            <a:r>
              <a:rPr lang="en-US" dirty="0" err="1"/>
              <a:t>pokud</a:t>
            </a:r>
            <a:r>
              <a:rPr lang="en-US" dirty="0"/>
              <a:t> by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někdo</a:t>
            </a:r>
            <a:r>
              <a:rPr lang="en-US" dirty="0"/>
              <a:t> </a:t>
            </a:r>
            <a:r>
              <a:rPr lang="en-US" dirty="0" err="1"/>
              <a:t>chtěl</a:t>
            </a:r>
            <a:r>
              <a:rPr lang="en-US" dirty="0"/>
              <a:t> </a:t>
            </a:r>
            <a:r>
              <a:rPr lang="en-US" dirty="0" err="1"/>
              <a:t>udělat</a:t>
            </a:r>
            <a:r>
              <a:rPr lang="en-US" dirty="0"/>
              <a:t> </a:t>
            </a:r>
            <a:r>
              <a:rPr lang="en-US" dirty="0" err="1"/>
              <a:t>vlastní</a:t>
            </a:r>
            <a:r>
              <a:rPr lang="en-US" dirty="0"/>
              <a:t> </a:t>
            </a:r>
            <a:r>
              <a:rPr lang="en-US" dirty="0" err="1"/>
              <a:t>verzi</a:t>
            </a:r>
            <a:r>
              <a:rPr lang="en-US" dirty="0"/>
              <a:t> </a:t>
            </a:r>
            <a:r>
              <a:rPr lang="en-US" dirty="0" err="1"/>
              <a:t>podle</a:t>
            </a:r>
            <a:r>
              <a:rPr lang="en-US" dirty="0"/>
              <a:t> </a:t>
            </a:r>
            <a:r>
              <a:rPr lang="en-US" dirty="0" err="1"/>
              <a:t>té</a:t>
            </a:r>
            <a:r>
              <a:rPr lang="en-US" dirty="0"/>
              <a:t> </a:t>
            </a:r>
            <a:r>
              <a:rPr lang="en-US" dirty="0" err="1"/>
              <a:t>práce</a:t>
            </a:r>
            <a:r>
              <a:rPr lang="en-US" dirty="0"/>
              <a:t>, </a:t>
            </a:r>
            <a:r>
              <a:rPr lang="en-US" dirty="0" err="1"/>
              <a:t>bude</a:t>
            </a:r>
            <a:r>
              <a:rPr lang="en-US" dirty="0"/>
              <a:t> pro </a:t>
            </a:r>
            <a:r>
              <a:rPr lang="en-US" dirty="0" err="1"/>
              <a:t>něj</a:t>
            </a:r>
            <a:r>
              <a:rPr lang="en-US" dirty="0"/>
              <a:t> </a:t>
            </a:r>
            <a:r>
              <a:rPr lang="en-US" dirty="0" err="1"/>
              <a:t>jednodušší</a:t>
            </a:r>
            <a:r>
              <a:rPr lang="en-US" dirty="0"/>
              <a:t> </a:t>
            </a:r>
            <a:r>
              <a:rPr lang="en-US" dirty="0" err="1"/>
              <a:t>najít</a:t>
            </a:r>
            <a:r>
              <a:rPr lang="en-US" dirty="0"/>
              <a:t> ty </a:t>
            </a:r>
            <a:r>
              <a:rPr lang="en-US" dirty="0" err="1"/>
              <a:t>podstatné</a:t>
            </a:r>
            <a:r>
              <a:rPr lang="en-US" dirty="0"/>
              <a:t> </a:t>
            </a:r>
            <a:r>
              <a:rPr lang="en-US" dirty="0" err="1"/>
              <a:t>informace</a:t>
            </a:r>
            <a:r>
              <a:rPr lang="en-US" dirty="0"/>
              <a:t>.</a:t>
            </a:r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noProof="0" smtClean="0"/>
              <a:t>12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31962072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Tou </a:t>
            </a:r>
            <a:r>
              <a:rPr lang="en-US" dirty="0" err="1"/>
              <a:t>dobou</a:t>
            </a:r>
            <a:r>
              <a:rPr lang="en-US" dirty="0"/>
              <a:t> </a:t>
            </a:r>
            <a:r>
              <a:rPr lang="en-US" dirty="0" err="1"/>
              <a:t>mě</a:t>
            </a:r>
            <a:r>
              <a:rPr lang="en-US" dirty="0"/>
              <a:t> </a:t>
            </a:r>
            <a:r>
              <a:rPr lang="en-US" dirty="0" err="1"/>
              <a:t>opravdu</a:t>
            </a:r>
            <a:r>
              <a:rPr lang="en-US" dirty="0"/>
              <a:t> </a:t>
            </a:r>
            <a:r>
              <a:rPr lang="en-US" dirty="0" err="1"/>
              <a:t>nenapadlo</a:t>
            </a:r>
            <a:r>
              <a:rPr lang="en-US" dirty="0"/>
              <a:t> co s </a:t>
            </a:r>
            <a:r>
              <a:rPr lang="en-US" dirty="0" err="1"/>
              <a:t>tím</a:t>
            </a:r>
            <a:r>
              <a:rPr lang="en-US" dirty="0"/>
              <a:t> </a:t>
            </a:r>
            <a:r>
              <a:rPr lang="en-US" dirty="0" err="1"/>
              <a:t>dál</a:t>
            </a:r>
            <a:r>
              <a:rPr lang="en-US" dirty="0"/>
              <a:t>, ale </a:t>
            </a:r>
            <a:r>
              <a:rPr lang="en-US" dirty="0" err="1"/>
              <a:t>teď</a:t>
            </a:r>
            <a:r>
              <a:rPr lang="en-US" dirty="0"/>
              <a:t> </a:t>
            </a:r>
            <a:r>
              <a:rPr lang="en-US" dirty="0" err="1"/>
              <a:t>už</a:t>
            </a:r>
            <a:r>
              <a:rPr lang="en-US" dirty="0"/>
              <a:t> </a:t>
            </a:r>
            <a:r>
              <a:rPr lang="en-US" dirty="0" err="1"/>
              <a:t>nějaké</a:t>
            </a:r>
            <a:r>
              <a:rPr lang="en-US" dirty="0"/>
              <a:t> </a:t>
            </a:r>
            <a:r>
              <a:rPr lang="en-US" dirty="0" err="1"/>
              <a:t>další</a:t>
            </a:r>
            <a:r>
              <a:rPr lang="en-US" dirty="0"/>
              <a:t> </a:t>
            </a:r>
            <a:r>
              <a:rPr lang="en-US" dirty="0" err="1"/>
              <a:t>nápady</a:t>
            </a:r>
            <a:r>
              <a:rPr lang="en-US" dirty="0"/>
              <a:t> </a:t>
            </a:r>
            <a:r>
              <a:rPr lang="en-US" dirty="0" err="1"/>
              <a:t>mám</a:t>
            </a:r>
            <a:r>
              <a:rPr lang="en-US" dirty="0"/>
              <a:t>. </a:t>
            </a:r>
            <a:r>
              <a:rPr lang="en-US" dirty="0" err="1"/>
              <a:t>Už</a:t>
            </a:r>
            <a:r>
              <a:rPr lang="en-US" dirty="0"/>
              <a:t> </a:t>
            </a:r>
            <a:r>
              <a:rPr lang="en-US" dirty="0" err="1"/>
              <a:t>obhlížím</a:t>
            </a:r>
            <a:r>
              <a:rPr lang="en-US" dirty="0"/>
              <a:t> </a:t>
            </a:r>
            <a:r>
              <a:rPr lang="en-US" dirty="0" err="1"/>
              <a:t>slevy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Arduino Zero, </a:t>
            </a:r>
            <a:r>
              <a:rPr lang="en-US" dirty="0" err="1"/>
              <a:t>abych</a:t>
            </a:r>
            <a:r>
              <a:rPr lang="en-US" dirty="0"/>
              <a:t> to </a:t>
            </a:r>
            <a:r>
              <a:rPr lang="en-US" dirty="0" err="1"/>
              <a:t>celé</a:t>
            </a:r>
            <a:r>
              <a:rPr lang="en-US" dirty="0"/>
              <a:t> </a:t>
            </a:r>
            <a:r>
              <a:rPr lang="en-US" dirty="0" err="1"/>
              <a:t>zmenšil</a:t>
            </a:r>
            <a:r>
              <a:rPr lang="en-US" dirty="0"/>
              <a:t> a </a:t>
            </a:r>
            <a:r>
              <a:rPr lang="en-US" dirty="0" err="1"/>
              <a:t>nacpal</a:t>
            </a:r>
            <a:r>
              <a:rPr lang="en-US" dirty="0"/>
              <a:t> do </a:t>
            </a:r>
            <a:r>
              <a:rPr lang="en-US" dirty="0" err="1"/>
              <a:t>jednoho</a:t>
            </a:r>
            <a:r>
              <a:rPr lang="en-US" dirty="0"/>
              <a:t> </a:t>
            </a:r>
            <a:r>
              <a:rPr lang="en-US" dirty="0" err="1"/>
              <a:t>arduina</a:t>
            </a:r>
            <a:r>
              <a:rPr lang="en-US" dirty="0"/>
              <a:t>, </a:t>
            </a:r>
            <a:r>
              <a:rPr lang="en-US" dirty="0" err="1"/>
              <a:t>mám</a:t>
            </a:r>
            <a:r>
              <a:rPr lang="en-US" dirty="0"/>
              <a:t> </a:t>
            </a:r>
            <a:r>
              <a:rPr lang="en-US" dirty="0" err="1"/>
              <a:t>zarezervovanou</a:t>
            </a:r>
            <a:r>
              <a:rPr lang="en-US" dirty="0"/>
              <a:t> </a:t>
            </a:r>
            <a:r>
              <a:rPr lang="en-US" dirty="0" err="1"/>
              <a:t>průšovu</a:t>
            </a:r>
            <a:r>
              <a:rPr lang="en-US" dirty="0"/>
              <a:t> </a:t>
            </a:r>
            <a:r>
              <a:rPr lang="en-US" dirty="0" err="1"/>
              <a:t>novou</a:t>
            </a:r>
            <a:r>
              <a:rPr lang="en-US" dirty="0"/>
              <a:t> 3D </a:t>
            </a:r>
            <a:r>
              <a:rPr lang="en-US" dirty="0" err="1"/>
              <a:t>tiskárnu</a:t>
            </a:r>
            <a:r>
              <a:rPr lang="en-US" dirty="0"/>
              <a:t> MK4, </a:t>
            </a:r>
            <a:r>
              <a:rPr lang="en-US" dirty="0" err="1"/>
              <a:t>abych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mohl</a:t>
            </a:r>
            <a:r>
              <a:rPr lang="en-US" dirty="0"/>
              <a:t> </a:t>
            </a:r>
            <a:r>
              <a:rPr lang="en-US" dirty="0" err="1"/>
              <a:t>krabičky</a:t>
            </a:r>
            <a:r>
              <a:rPr lang="en-US" dirty="0"/>
              <a:t> </a:t>
            </a:r>
            <a:r>
              <a:rPr lang="en-US" dirty="0" err="1"/>
              <a:t>tisknout</a:t>
            </a:r>
            <a:r>
              <a:rPr lang="en-US" dirty="0"/>
              <a:t> </a:t>
            </a:r>
            <a:r>
              <a:rPr lang="en-US" dirty="0" err="1"/>
              <a:t>sám</a:t>
            </a:r>
            <a:r>
              <a:rPr lang="en-US" dirty="0"/>
              <a:t>. Tato </a:t>
            </a:r>
            <a:r>
              <a:rPr lang="en-US" dirty="0" err="1"/>
              <a:t>práce</a:t>
            </a:r>
            <a:r>
              <a:rPr lang="en-US" dirty="0"/>
              <a:t> </a:t>
            </a:r>
            <a:r>
              <a:rPr lang="en-US" dirty="0" err="1"/>
              <a:t>mě</a:t>
            </a:r>
            <a:r>
              <a:rPr lang="en-US" dirty="0"/>
              <a:t> </a:t>
            </a:r>
            <a:r>
              <a:rPr lang="en-US" dirty="0" err="1"/>
              <a:t>celkově</a:t>
            </a:r>
            <a:r>
              <a:rPr lang="en-US" dirty="0"/>
              <a:t> </a:t>
            </a:r>
            <a:r>
              <a:rPr lang="en-US" dirty="0" err="1"/>
              <a:t>nakopla</a:t>
            </a:r>
            <a:r>
              <a:rPr lang="en-US" dirty="0"/>
              <a:t> k </a:t>
            </a:r>
            <a:r>
              <a:rPr lang="en-US" dirty="0" err="1"/>
              <a:t>různýmu</a:t>
            </a:r>
            <a:r>
              <a:rPr lang="en-US" dirty="0"/>
              <a:t> </a:t>
            </a:r>
            <a:r>
              <a:rPr lang="en-US" dirty="0" err="1"/>
              <a:t>kutilství</a:t>
            </a:r>
            <a:r>
              <a:rPr lang="en-US" dirty="0"/>
              <a:t>. </a:t>
            </a:r>
            <a:r>
              <a:rPr lang="en-US" dirty="0" err="1"/>
              <a:t>Už</a:t>
            </a:r>
            <a:r>
              <a:rPr lang="en-US" dirty="0"/>
              <a:t> </a:t>
            </a:r>
            <a:r>
              <a:rPr lang="en-US" dirty="0" err="1"/>
              <a:t>mám</a:t>
            </a:r>
            <a:r>
              <a:rPr lang="en-US" dirty="0"/>
              <a:t> </a:t>
            </a:r>
            <a:r>
              <a:rPr lang="en-US" dirty="0" err="1"/>
              <a:t>naplánováno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pár</a:t>
            </a:r>
            <a:r>
              <a:rPr lang="en-US" dirty="0"/>
              <a:t> </a:t>
            </a:r>
            <a:r>
              <a:rPr lang="en-US" dirty="0" err="1"/>
              <a:t>dalších</a:t>
            </a:r>
            <a:r>
              <a:rPr lang="en-US" dirty="0"/>
              <a:t> </a:t>
            </a:r>
            <a:r>
              <a:rPr lang="en-US" dirty="0" err="1"/>
              <a:t>projektů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noProof="0" smtClean="0"/>
              <a:t>13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18464520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86324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cs-CZ" smtClean="0"/>
              <a:t>2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noProof="0" smtClean="0"/>
              <a:t>3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2268881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smtClean="0"/>
              <a:t>4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849971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smtClean="0"/>
              <a:t>5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188126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noProof="0" smtClean="0"/>
              <a:t>6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1866279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Nano 2kB SRAM a 32kB </a:t>
            </a:r>
            <a:r>
              <a:rPr lang="cs-CZ" dirty="0" err="1"/>
              <a:t>progmem</a:t>
            </a:r>
            <a:endParaRPr lang="cs-CZ" dirty="0"/>
          </a:p>
          <a:p>
            <a:r>
              <a:rPr lang="cs-CZ" dirty="0"/>
              <a:t>Leonardo 2.5kB SRAM a 32kB </a:t>
            </a:r>
            <a:r>
              <a:rPr lang="cs-CZ" dirty="0" err="1"/>
              <a:t>progmem</a:t>
            </a:r>
            <a:endParaRPr lang="cs-CZ" dirty="0"/>
          </a:p>
          <a:p>
            <a:r>
              <a:rPr lang="cs-CZ" dirty="0" err="1"/>
              <a:t>Zero</a:t>
            </a:r>
            <a:r>
              <a:rPr lang="cs-CZ" dirty="0"/>
              <a:t> 32kB SRAM a 256kB </a:t>
            </a:r>
            <a:r>
              <a:rPr lang="cs-CZ" dirty="0" err="1"/>
              <a:t>progmem</a:t>
            </a:r>
            <a:endParaRPr lang="cs-CZ" dirty="0"/>
          </a:p>
          <a:p>
            <a:r>
              <a:rPr lang="cs-CZ" dirty="0"/>
              <a:t>Pinů je dost.</a:t>
            </a:r>
          </a:p>
          <a:p>
            <a:r>
              <a:rPr lang="cs-CZ" dirty="0"/>
              <a:t>3x cpu frekvence 16MHz vs 48MHz, a 8bit vs 32bit tzn. lepší audio kvalita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noProof="0" smtClean="0"/>
              <a:t>7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3745152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noProof="0" dirty="0"/>
              <a:t>Šifrovací klíč + </a:t>
            </a:r>
            <a:r>
              <a:rPr lang="cs-CZ" noProof="0" dirty="0" err="1"/>
              <a:t>read</a:t>
            </a:r>
            <a:r>
              <a:rPr lang="cs-CZ" noProof="0" dirty="0"/>
              <a:t> </a:t>
            </a:r>
            <a:r>
              <a:rPr lang="cs-CZ" noProof="0" dirty="0" err="1"/>
              <a:t>count</a:t>
            </a:r>
            <a:r>
              <a:rPr lang="cs-CZ" noProof="0" dirty="0"/>
              <a:t> (tzn. salt) = </a:t>
            </a:r>
            <a:r>
              <a:rPr lang="cs-CZ" noProof="0" dirty="0" err="1"/>
              <a:t>hash</a:t>
            </a:r>
            <a:endParaRPr lang="cs-CZ" noProof="0" dirty="0"/>
          </a:p>
          <a:p>
            <a:r>
              <a:rPr lang="cs-CZ" noProof="0" dirty="0"/>
              <a:t>Serveru pošlu tag id, </a:t>
            </a:r>
            <a:r>
              <a:rPr lang="cs-CZ" noProof="0" dirty="0" err="1"/>
              <a:t>read</a:t>
            </a:r>
            <a:r>
              <a:rPr lang="cs-CZ" noProof="0" dirty="0"/>
              <a:t> </a:t>
            </a:r>
            <a:r>
              <a:rPr lang="cs-CZ" noProof="0" dirty="0" err="1"/>
              <a:t>count</a:t>
            </a:r>
            <a:r>
              <a:rPr lang="cs-CZ" noProof="0" dirty="0"/>
              <a:t> a </a:t>
            </a:r>
            <a:r>
              <a:rPr lang="cs-CZ" noProof="0" dirty="0" err="1"/>
              <a:t>hash</a:t>
            </a:r>
            <a:endParaRPr lang="cs-CZ" noProof="0" dirty="0"/>
          </a:p>
          <a:p>
            <a:endParaRPr lang="cs-CZ" noProof="0" dirty="0"/>
          </a:p>
          <a:p>
            <a:r>
              <a:rPr lang="cs-CZ" noProof="0" dirty="0"/>
              <a:t>Aby bylo čtení takového tagu co nejjednodušší, nelze rozlišit mezi čerstvou URL a URL, která byla přečtená bez použití a zapsaná na normální tag.</a:t>
            </a:r>
          </a:p>
          <a:p>
            <a:r>
              <a:rPr lang="cs-CZ" noProof="0" dirty="0"/>
              <a:t>Řešením je číst tag 2x za sebou a ověřit čerstvost dvou takových URL. To by se technicky dalo také napodobit, třeba naprogramováním několika </a:t>
            </a:r>
            <a:r>
              <a:rPr lang="cs-CZ" noProof="0" dirty="0" err="1"/>
              <a:t>url</a:t>
            </a:r>
            <a:r>
              <a:rPr lang="cs-CZ" noProof="0" dirty="0"/>
              <a:t> za sebou do speciálního čipu. To už je ale velmi komplikované na vykonání.</a:t>
            </a:r>
            <a:endParaRPr lang="en-US" noProof="0" dirty="0"/>
          </a:p>
          <a:p>
            <a:endParaRPr lang="en-US" noProof="0" dirty="0"/>
          </a:p>
          <a:p>
            <a:r>
              <a:rPr lang="en-US" noProof="0" dirty="0"/>
              <a:t>Na </a:t>
            </a:r>
            <a:r>
              <a:rPr lang="en-US" noProof="0" dirty="0" err="1"/>
              <a:t>podobném</a:t>
            </a:r>
            <a:r>
              <a:rPr lang="en-US" noProof="0" dirty="0"/>
              <a:t> </a:t>
            </a:r>
            <a:r>
              <a:rPr lang="en-US" noProof="0" dirty="0" err="1"/>
              <a:t>principu</a:t>
            </a:r>
            <a:r>
              <a:rPr lang="en-US" noProof="0" dirty="0"/>
              <a:t> </a:t>
            </a:r>
            <a:r>
              <a:rPr lang="en-US" noProof="0" dirty="0" err="1"/>
              <a:t>funguje</a:t>
            </a:r>
            <a:r>
              <a:rPr lang="en-US" noProof="0" dirty="0"/>
              <a:t> OTP </a:t>
            </a:r>
            <a:r>
              <a:rPr lang="en-US" noProof="0" dirty="0" err="1"/>
              <a:t>funkce</a:t>
            </a:r>
            <a:r>
              <a:rPr lang="en-US" noProof="0" dirty="0"/>
              <a:t> </a:t>
            </a:r>
            <a:r>
              <a:rPr lang="en-US" noProof="0" dirty="0" err="1"/>
              <a:t>Yubico</a:t>
            </a:r>
            <a:r>
              <a:rPr lang="en-US" noProof="0" dirty="0"/>
              <a:t> </a:t>
            </a:r>
            <a:r>
              <a:rPr lang="en-US" noProof="0" dirty="0" err="1"/>
              <a:t>bezpečnostních</a:t>
            </a:r>
            <a:r>
              <a:rPr lang="en-US" noProof="0" dirty="0"/>
              <a:t> </a:t>
            </a:r>
            <a:r>
              <a:rPr lang="en-US" noProof="0" dirty="0" err="1"/>
              <a:t>klíčů</a:t>
            </a:r>
            <a:r>
              <a:rPr lang="en-US" noProof="0" dirty="0"/>
              <a:t>.</a:t>
            </a:r>
            <a:endParaRPr lang="cs-CZ" noProof="0" dirty="0"/>
          </a:p>
          <a:p>
            <a:endParaRPr lang="cs-CZ" noProof="0" dirty="0"/>
          </a:p>
          <a:p>
            <a:r>
              <a:rPr lang="cs-CZ" noProof="0" dirty="0"/>
              <a:t>Dále…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noProof="0" smtClean="0"/>
              <a:t>8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425458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noProof="0" dirty="0" err="1"/>
              <a:t>Challenge</a:t>
            </a:r>
            <a:r>
              <a:rPr lang="en-US" noProof="0" dirty="0"/>
              <a:t>-</a:t>
            </a:r>
            <a:r>
              <a:rPr lang="cs-CZ" noProof="0" dirty="0"/>
              <a:t>response </a:t>
            </a:r>
            <a:r>
              <a:rPr lang="cs-CZ" noProof="0" dirty="0" err="1"/>
              <a:t>authentication</a:t>
            </a:r>
            <a:r>
              <a:rPr lang="cs-CZ" noProof="0" dirty="0"/>
              <a:t> </a:t>
            </a:r>
            <a:r>
              <a:rPr lang="en-US" noProof="0" dirty="0" err="1"/>
              <a:t>funguje</a:t>
            </a:r>
            <a:r>
              <a:rPr lang="en-US" noProof="0" dirty="0"/>
              <a:t> </a:t>
            </a:r>
            <a:r>
              <a:rPr lang="en-US" noProof="0" dirty="0" err="1"/>
              <a:t>na</a:t>
            </a:r>
            <a:r>
              <a:rPr lang="en-US" noProof="0" dirty="0"/>
              <a:t> </a:t>
            </a:r>
            <a:r>
              <a:rPr lang="en-US" noProof="0" dirty="0" err="1"/>
              <a:t>principu</a:t>
            </a:r>
            <a:r>
              <a:rPr lang="en-US" noProof="0" dirty="0"/>
              <a:t> “</a:t>
            </a:r>
            <a:r>
              <a:rPr lang="en-US" noProof="0" dirty="0" err="1"/>
              <a:t>tady</a:t>
            </a:r>
            <a:r>
              <a:rPr lang="en-US" noProof="0" dirty="0"/>
              <a:t> </a:t>
            </a:r>
            <a:r>
              <a:rPr lang="en-US" noProof="0" dirty="0" err="1"/>
              <a:t>máš</a:t>
            </a:r>
            <a:r>
              <a:rPr lang="en-US" noProof="0" dirty="0"/>
              <a:t> data </a:t>
            </a:r>
            <a:r>
              <a:rPr lang="en-US" noProof="0" dirty="0" err="1"/>
              <a:t>čipe</a:t>
            </a:r>
            <a:r>
              <a:rPr lang="en-US" noProof="0" dirty="0"/>
              <a:t>, </a:t>
            </a:r>
            <a:r>
              <a:rPr lang="en-US" noProof="0" dirty="0" err="1"/>
              <a:t>zašifruj</a:t>
            </a:r>
            <a:r>
              <a:rPr lang="en-US" noProof="0" dirty="0"/>
              <a:t> je, </a:t>
            </a:r>
            <a:r>
              <a:rPr lang="en-US" noProof="0" dirty="0" err="1"/>
              <a:t>já</a:t>
            </a:r>
            <a:r>
              <a:rPr lang="en-US" noProof="0" dirty="0"/>
              <a:t> </a:t>
            </a:r>
            <a:r>
              <a:rPr lang="en-US" noProof="0" dirty="0" err="1"/>
              <a:t>si</a:t>
            </a:r>
            <a:r>
              <a:rPr lang="en-US" noProof="0" dirty="0"/>
              <a:t> je </a:t>
            </a:r>
            <a:r>
              <a:rPr lang="en-US" noProof="0" dirty="0" err="1"/>
              <a:t>zase</a:t>
            </a:r>
            <a:r>
              <a:rPr lang="en-US" noProof="0" dirty="0"/>
              <a:t> </a:t>
            </a:r>
            <a:r>
              <a:rPr lang="en-US" noProof="0" dirty="0" err="1"/>
              <a:t>rozšifruju</a:t>
            </a:r>
            <a:r>
              <a:rPr lang="en-US" noProof="0" dirty="0"/>
              <a:t>, a </a:t>
            </a:r>
            <a:r>
              <a:rPr lang="en-US" noProof="0" dirty="0" err="1"/>
              <a:t>jestli</a:t>
            </a:r>
            <a:r>
              <a:rPr lang="en-US" noProof="0" dirty="0"/>
              <a:t> mi </a:t>
            </a:r>
            <a:r>
              <a:rPr lang="en-US" noProof="0" dirty="0" err="1"/>
              <a:t>vyjde</a:t>
            </a:r>
            <a:r>
              <a:rPr lang="en-US" noProof="0" dirty="0"/>
              <a:t> to, co </a:t>
            </a:r>
            <a:r>
              <a:rPr lang="en-US" noProof="0" dirty="0" err="1"/>
              <a:t>jsem</a:t>
            </a:r>
            <a:r>
              <a:rPr lang="en-US" noProof="0" dirty="0"/>
              <a:t> </a:t>
            </a:r>
            <a:r>
              <a:rPr lang="en-US" noProof="0" dirty="0" err="1"/>
              <a:t>ti</a:t>
            </a:r>
            <a:r>
              <a:rPr lang="en-US" noProof="0" dirty="0"/>
              <a:t> </a:t>
            </a:r>
            <a:r>
              <a:rPr lang="en-US" noProof="0" dirty="0" err="1"/>
              <a:t>poslal</a:t>
            </a:r>
            <a:r>
              <a:rPr lang="en-US" noProof="0" dirty="0"/>
              <a:t>, </a:t>
            </a:r>
            <a:r>
              <a:rPr lang="en-US" noProof="0" dirty="0" err="1"/>
              <a:t>očividně</a:t>
            </a:r>
            <a:r>
              <a:rPr lang="en-US" noProof="0" dirty="0"/>
              <a:t> </a:t>
            </a:r>
            <a:r>
              <a:rPr lang="en-US" noProof="0" dirty="0" err="1"/>
              <a:t>máme</a:t>
            </a:r>
            <a:r>
              <a:rPr lang="en-US" noProof="0" dirty="0"/>
              <a:t> </a:t>
            </a:r>
            <a:r>
              <a:rPr lang="en-US" noProof="0" dirty="0" err="1"/>
              <a:t>stejný</a:t>
            </a:r>
            <a:r>
              <a:rPr lang="en-US" noProof="0" dirty="0"/>
              <a:t> </a:t>
            </a:r>
            <a:r>
              <a:rPr lang="en-US" noProof="0" dirty="0" err="1"/>
              <a:t>šifrovací</a:t>
            </a:r>
            <a:r>
              <a:rPr lang="en-US" noProof="0" dirty="0"/>
              <a:t> </a:t>
            </a:r>
            <a:r>
              <a:rPr lang="en-US" noProof="0" dirty="0" err="1"/>
              <a:t>klíče</a:t>
            </a:r>
            <a:r>
              <a:rPr lang="en-US" noProof="0" dirty="0"/>
              <a:t> a </a:t>
            </a:r>
            <a:r>
              <a:rPr lang="en-US" noProof="0" dirty="0" err="1"/>
              <a:t>tebe</a:t>
            </a:r>
            <a:r>
              <a:rPr lang="en-US" noProof="0" dirty="0"/>
              <a:t> </a:t>
            </a:r>
            <a:r>
              <a:rPr lang="en-US" noProof="0" dirty="0" err="1"/>
              <a:t>já</a:t>
            </a:r>
            <a:r>
              <a:rPr lang="en-US" noProof="0" dirty="0"/>
              <a:t> </a:t>
            </a:r>
            <a:r>
              <a:rPr lang="en-US" noProof="0" dirty="0" err="1"/>
              <a:t>poznávám</a:t>
            </a:r>
            <a:r>
              <a:rPr lang="en-US" noProof="0" dirty="0"/>
              <a:t>”</a:t>
            </a:r>
          </a:p>
          <a:p>
            <a:endParaRPr lang="en-US" noProof="0" dirty="0"/>
          </a:p>
          <a:p>
            <a:r>
              <a:rPr lang="en-US" noProof="0" dirty="0" err="1"/>
              <a:t>Všechny</a:t>
            </a:r>
            <a:r>
              <a:rPr lang="en-US" noProof="0" dirty="0"/>
              <a:t> </a:t>
            </a:r>
            <a:r>
              <a:rPr lang="en-US" noProof="0" dirty="0" err="1"/>
              <a:t>tyhle</a:t>
            </a:r>
            <a:r>
              <a:rPr lang="en-US" noProof="0" dirty="0"/>
              <a:t> </a:t>
            </a:r>
            <a:r>
              <a:rPr lang="en-US" noProof="0" dirty="0" err="1"/>
              <a:t>metody</a:t>
            </a:r>
            <a:r>
              <a:rPr lang="en-US" noProof="0" dirty="0"/>
              <a:t> by ale </a:t>
            </a:r>
            <a:r>
              <a:rPr lang="en-US" noProof="0" dirty="0" err="1"/>
              <a:t>potřebovaly</a:t>
            </a:r>
            <a:r>
              <a:rPr lang="en-US" noProof="0" dirty="0"/>
              <a:t> </a:t>
            </a:r>
            <a:r>
              <a:rPr lang="en-US" noProof="0" dirty="0" err="1"/>
              <a:t>databázi</a:t>
            </a:r>
            <a:r>
              <a:rPr lang="en-US" noProof="0" dirty="0"/>
              <a:t> </a:t>
            </a:r>
            <a:r>
              <a:rPr lang="en-US" noProof="0" dirty="0" err="1"/>
              <a:t>uživatelů</a:t>
            </a:r>
            <a:r>
              <a:rPr lang="en-US" noProof="0" dirty="0"/>
              <a:t>.</a:t>
            </a:r>
            <a:endParaRPr lang="cs-CZ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2869989-EB00-4EE7-BCB5-25BDC5BB29F8}" type="slidenum">
              <a:rPr lang="cs-CZ" noProof="0" smtClean="0"/>
              <a:t>9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1900588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kupina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Přímá spojnice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Přímá spojnice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Přímá spojnice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Přímá spojnice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římá spojnice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římá spojnice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římá spojnice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římá spojnice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římá spojnice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římá spojnice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římá spojnice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římá spojnice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římá spojnice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římá spojnice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římá spojnice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římá spojnice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Skupina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Přímá spojnice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Přímá spojnice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Přímá spojnice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Přímá spojnice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Přímá spojnice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Skupina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Přímá spojnice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Přímá spojnice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Přímá spojnice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Přímá spojnice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Přímá spojnice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Přímá spojnice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Přímá spojnice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Přímá spojnice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Přímá spojnice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Přímá spojnice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Skupina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Přímá spojnice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Přímá spojnice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Přímá spojnice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Přímá spojnice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Přímá spojnice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Skupina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Přímá spojnice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Přímá spojnice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Přímá spojnice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Přímá spojnice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Přímá spojnice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Přímá spojnice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Přímá spojnice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Přímá spojnice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Přímá spojnice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Přímá spojnice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 rtl="0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cs-CZ" noProof="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 dirty="0"/>
          </a:p>
        </p:txBody>
      </p:sp>
      <p:cxnSp>
        <p:nvCxnSpPr>
          <p:cNvPr id="58" name="Přímá spojnice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n-US"/>
              <a:t>Click to edit Master title style</a:t>
            </a:r>
            <a:endParaRPr lang="cs-CZ" noProof="0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cs-CZ" noProof="0"/>
              <a:t>Přidejte zápatí.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A43803-B34E-4A21-BA63-07358795F49C}" type="datetime1">
              <a:rPr lang="cs-CZ" noProof="0" smtClean="0"/>
              <a:t>01.05.2023</a:t>
            </a:fld>
            <a:endParaRPr lang="cs-CZ" noProof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cs-CZ" noProof="0" smtClean="0"/>
              <a:t>‹#›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en-US"/>
              <a:t>Click to edit Master title style</a:t>
            </a:r>
            <a:endParaRPr lang="cs-CZ" noProof="0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cs-CZ" noProof="0"/>
              <a:t>Přidejte zápatí.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EDAFAD-3ED0-4A0D-81D7-BE2880302040}" type="datetime1">
              <a:rPr lang="cs-CZ" noProof="0" smtClean="0"/>
              <a:t>01.05.2023</a:t>
            </a:fld>
            <a:endParaRPr lang="cs-CZ" noProof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cs-CZ" noProof="0" smtClean="0"/>
              <a:t>‹#›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n-US"/>
              <a:t>Click to edit Master title style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cs-CZ" noProof="0"/>
              <a:t>Přidejte zápatí.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743B5B-B27E-424D-A85B-0CF2D5A056BB}" type="datetime1">
              <a:rPr lang="cs-CZ" noProof="0" smtClean="0"/>
              <a:t>01.05.2023</a:t>
            </a:fld>
            <a:endParaRPr lang="cs-CZ" noProof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cs-CZ" noProof="0" smtClean="0"/>
              <a:t>‹#›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kupina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Přímá spojnice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Přímá spojnice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Přímá spojnice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římá spojnice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římá spojnice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římá spojnice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římá spojnice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římá spojnice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římá spojnice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římá spojnice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římá spojnice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římá spojnice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římá spojnice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římá spojnice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římá spojnice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Přímá spojnice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Skupina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Přímá spojnice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Přímá spojnice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Přímá spojnice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Přímá spojnice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Přímá spojnice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Skupina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Přímá spojnice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Přímá spojnice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Přímá spojnice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Přímá spojnice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Přímá spojnice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Přímá spojnice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Přímá spojnice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Přímá spojnice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Přímá spojnice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Přímá spojnice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Skupina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Přímá spojnice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Přímá spojnice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Přímá spojnice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Přímá spojnice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Přímá spojnice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Skupina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Přímá spojnice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Přímá spojnice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Přímá spojnice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Přímá spojnice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Přímá spojnice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Přímá spojnice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Přímá spojnice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Přímá spojnice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Přímá spojnice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Přímá spojnice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 rtl="0"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cs-CZ" noProof="0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Přímá spojnice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ě obsahové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n-US"/>
              <a:t>Click to edit Master title style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noProof="0" dirty="0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cs-CZ" noProof="0"/>
              <a:t>Přidejte zápatí.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24BC68-ECE8-4805-9A55-9C2257ECC0C9}" type="datetime1">
              <a:rPr lang="cs-CZ" noProof="0" smtClean="0"/>
              <a:t>01.05.2023</a:t>
            </a:fld>
            <a:endParaRPr lang="cs-CZ" noProof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cs-CZ" noProof="0" smtClean="0"/>
              <a:t>‹#›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n-US"/>
              <a:t>Click to edit Master title style</a:t>
            </a:r>
            <a:endParaRPr lang="cs-CZ" noProof="0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noProof="0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noProof="0" dirty="0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cs-CZ" noProof="0"/>
              <a:t>Přidejte zápatí.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756997-346B-423B-AA9B-848EE5B64AF5}" type="datetime1">
              <a:rPr lang="cs-CZ" noProof="0" smtClean="0"/>
              <a:t>01.05.2023</a:t>
            </a:fld>
            <a:endParaRPr lang="cs-CZ" noProof="0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cs-CZ" noProof="0" smtClean="0"/>
              <a:t>‹#›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n-US"/>
              <a:t>Click to edit Master title style</a:t>
            </a:r>
            <a:endParaRPr lang="cs-CZ" noProof="0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cs-CZ" noProof="0"/>
              <a:t>Přidejte zápatí.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2B177C-95AC-41FE-9F9F-0B2C1F2EA019}" type="datetime1">
              <a:rPr lang="cs-CZ" noProof="0" smtClean="0"/>
              <a:t>01.05.2023</a:t>
            </a:fld>
            <a:endParaRPr lang="cs-CZ" noProof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cs-CZ" noProof="0" smtClean="0"/>
              <a:t>‹#›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Skupina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Přímá spojnice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Přímá spojnice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Přímá spojnice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Přímá spojnice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Přímá spojnice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Přímá spojnice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Přímá spojnice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Přímá spojnice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Přímá spojnice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Přímá spojnice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Přímá spojnice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Přímá spojnice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Přímá spojnice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Přímá spojnice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Přímá spojnice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Přímá spojnice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Skupina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Přímá spojnice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Přímá spojnice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Přímá spojnice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Přímá spojnice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Přímá spojnice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Skupina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Přímá spojnice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Přímá spojnice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Přímá spojnice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Přímá spojnice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Přímá spojnice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Přímá spojnice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Přímá spojnice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Přímá spojnice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Přímá spojnice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Přímá spojnice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Skupina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Přímá spojnice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Přímá spojnice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Přímá spojnice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Přímá spojnice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Přímá spojnice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Skupina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Přímá spojnice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Přímá spojnice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Přímá spojnice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Přímá spojnice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Přímá spojnice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Přímá spojnice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Přímá spojnice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Přímá spojnice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Přímá spojnice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Přímá spojnice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Zástupný symbol pro zápatí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cs-CZ" noProof="0"/>
              <a:t>Přidejte zápatí.</a:t>
            </a:r>
          </a:p>
        </p:txBody>
      </p:sp>
      <p:sp>
        <p:nvSpPr>
          <p:cNvPr id="212" name="Zástupný symbol pro datum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7C3D0C-6EC3-4A33-B5CE-0AAEB0B0515E}" type="datetime1">
              <a:rPr lang="cs-CZ" noProof="0" smtClean="0"/>
              <a:t>01.05.2023</a:t>
            </a:fld>
            <a:endParaRPr lang="cs-CZ" noProof="0"/>
          </a:p>
        </p:txBody>
      </p:sp>
      <p:sp>
        <p:nvSpPr>
          <p:cNvPr id="214" name="Zástupný symbol pro číslo snímku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cs-CZ" noProof="0" smtClean="0"/>
              <a:pPr rtl="0"/>
              <a:t>‹#›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Skupina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Přímá spojnice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římá spojnice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římá spojnice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římá spojnice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římá spojnice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římá spojnice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římá spojnice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římá spojnice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římá spojnice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římá spojnice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římá spojnice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římá spojnice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římá spojnice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Přímá spojnice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Přímá spojnice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Přímá spojnice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Skupina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Přímá spojnice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Přímá spojnice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Přímá spojnice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Přímá spojnice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Přímá spojnice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Skupina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Přímá spojnice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Přímá spojnice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Přímá spojnice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Přímá spojnice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Přímá spojnice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Přímá spojnice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Přímá spojnice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Přímá spojnice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Přímá spojnice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Přímá spojnice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Skupina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Přímá spojnice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Přímá spojnice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Přímá spojnice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Přímá spojnice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Přímá spojnice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Skupina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Přímá spojnice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Přímá spojnice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Přímá spojnice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Přímá spojnice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Přímá spojnice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Přímá spojnice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Přímá spojnice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Přímá spojnice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Přímá spojnice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Přímá spojnice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Obdélník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cs-CZ" noProof="0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 rtl="0"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noProof="0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Přímá spojnice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cs-CZ" noProof="0"/>
              <a:t>Přidejte zápatí.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D0B7830-527B-46DA-B093-ED03207D3C16}" type="datetime1">
              <a:rPr lang="cs-CZ" noProof="0" smtClean="0"/>
              <a:t>01.05.2023</a:t>
            </a:fld>
            <a:endParaRPr lang="cs-CZ" noProof="0"/>
          </a:p>
        </p:txBody>
      </p:sp>
      <p:sp>
        <p:nvSpPr>
          <p:cNvPr id="8" name="Zástupný symbol pro číslo snímku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cs-CZ" noProof="0" smtClean="0"/>
              <a:pPr rtl="0"/>
              <a:t>‹#›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Skupina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Přímá spojnice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Přímá spojnice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římá spojnice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římá spojnice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římá spojnice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římá spojnice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římá spojnice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římá spojnice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římá spojnice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římá spojnice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římá spojnice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římá spojnice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římá spojnice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římá spojnice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Přímá spojnice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Přímá spojnice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Skupina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Přímá spojnice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Přímá spojnice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Přímá spojnice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Přímá spojnice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Přímá spojnice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Skupina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Přímá spojnice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Přímá spojnice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Přímá spojnice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Přímá spojnice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Přímá spojnice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Přímá spojnice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Přímá spojnice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Přímá spojnice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Přímá spojnice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Přímá spojnice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Skupina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Přímá spojnice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Přímá spojnice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Přímá spojnice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Přímá spojnice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Přímá spojnice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Skupina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Přímá spojnice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Přímá spojnice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Přímá spojnice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Přímá spojnice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Přímá spojnice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Přímá spojnice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Přímá spojnice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Přímá spojnice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Přímá spojnice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Přímá spojnice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Obdélník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cs-CZ" noProof="0"/>
          </a:p>
        </p:txBody>
      </p:sp>
      <p:cxnSp>
        <p:nvCxnSpPr>
          <p:cNvPr id="59" name="Přímá spojnice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 rtl="0"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cs-CZ" noProof="0" dirty="0"/>
          </a:p>
        </p:txBody>
      </p:sp>
      <p:sp>
        <p:nvSpPr>
          <p:cNvPr id="3" name="Zástupný symbol obrázku 2" descr="Prázdný zástupný symbol pro přidání obrázku Klikněte na zástupný symbol a vyberte obrázek, který chcete přidat."/>
          <p:cNvSpPr>
            <a:spLocks noGrp="1"/>
          </p:cNvSpPr>
          <p:nvPr>
            <p:ph type="pic" idx="1" hasCustomPrompt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cs-CZ" noProof="0"/>
              <a:t>Po kliknutí na ikonu můžete přidat obrázek.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Skupina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Přímá spojnice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Přímá spojnice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Přímá spojnice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Přímá spojnice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Přímá spojnice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Přímá spojnice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Přímá spojnice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Přímá spojnice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Přímá spojnice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Přímá spojnice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Přímá spojnice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Přímá spojnice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Přímá spojnice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Přímá spojnice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Přímá spojnice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Přímá spojnice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Skupina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Přímá spojnice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Přímá spojnice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Přímá spojnice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Přímá spojnice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Přímá spojnice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Skupina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Přímá spojnice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Přímá spojnice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Přímá spojnice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Přímá spojnice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Přímá spojnice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Přímá spojnice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Přímá spojnice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Přímá spojnice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Přímá spojnice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Přímá spojnice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Skupina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Přímá spojnice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Přímá spojnice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Přímá spojnice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Přímá spojnice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Přímá spojnice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Skupina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Přímá spojnice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Přímá spojnice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Přímá spojnice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Přímá spojnice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Přímá spojnice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Přímá spojnice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Přímá spojnice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Přímá spojnice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Přímá spojnice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Přímá spojnice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cs-CZ" dirty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dirty="0"/>
              <a:t>Upravte styly předlohy textu.</a:t>
            </a:r>
          </a:p>
          <a:p>
            <a:pPr lvl="1" rtl="0"/>
            <a:r>
              <a:rPr lang="cs-CZ" noProof="0" dirty="0"/>
              <a:t>Druhá úroveň</a:t>
            </a:r>
          </a:p>
          <a:p>
            <a:pPr lvl="2" rtl="0"/>
            <a:r>
              <a:rPr lang="cs-CZ" noProof="0" dirty="0"/>
              <a:t>Třetí úroveň</a:t>
            </a:r>
          </a:p>
          <a:p>
            <a:pPr lvl="3" rtl="0"/>
            <a:r>
              <a:rPr lang="cs-CZ" noProof="0" dirty="0"/>
              <a:t>Čtvrtá úroveň</a:t>
            </a:r>
          </a:p>
          <a:p>
            <a:pPr lvl="4" rtl="0"/>
            <a:r>
              <a:rPr lang="cs-CZ" noProof="0" dirty="0"/>
              <a:t>Pátá úroveň</a:t>
            </a:r>
          </a:p>
        </p:txBody>
      </p:sp>
      <p:cxnSp>
        <p:nvCxnSpPr>
          <p:cNvPr id="148" name="Přímá spojnice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r>
              <a:rPr lang="cs-CZ" noProof="0"/>
              <a:t>Přidejte zápatí.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D58FBA3C-03E1-43C3-A2BE-354EAA2DE5AD}" type="datetime1">
              <a:rPr lang="cs-CZ" noProof="0" smtClean="0"/>
              <a:t>01.05.2023</a:t>
            </a:fld>
            <a:endParaRPr lang="cs-CZ" noProof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cs-CZ" noProof="0" smtClean="0"/>
              <a:pPr rtl="0"/>
              <a:t>‹#›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Radio-frequency_identification" TargetMode="External"/><Relationship Id="rId3" Type="http://schemas.openxmlformats.org/officeDocument/2006/relationships/hyperlink" Target="https://chesters.cz/assets/Maturitni-prace.pdf" TargetMode="External"/><Relationship Id="rId7" Type="http://schemas.openxmlformats.org/officeDocument/2006/relationships/hyperlink" Target="https://en.wikipedia.org/wiki/Challenge%E2%80%93response_authentication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ZFN881RKVZI" TargetMode="External"/><Relationship Id="rId11" Type="http://schemas.openxmlformats.org/officeDocument/2006/relationships/hyperlink" Target="https://github.com/Chesters-CZ/Enhanced-power-button/commits/main/neaktu%C3%A1ln%C3%AD%20verze%20pr%C3%A1ce/Maturitn%C3%AD%20pr%C3%A1ce%20-%20old%20discontinued%20version.pdf" TargetMode="External"/><Relationship Id="rId5" Type="http://schemas.openxmlformats.org/officeDocument/2006/relationships/hyperlink" Target="https://www.nxp.com/products/rfid-nfc/nfc-hf/ntag-for-tags-labels:NTAG-TAGS-AND-LABELS" TargetMode="External"/><Relationship Id="rId10" Type="http://schemas.openxmlformats.org/officeDocument/2006/relationships/hyperlink" Target="https://en.wikipedia.org/wiki/Windows_service" TargetMode="External"/><Relationship Id="rId4" Type="http://schemas.openxmlformats.org/officeDocument/2006/relationships/hyperlink" Target="https://store.arduino.cc/products/arduino-zero" TargetMode="External"/><Relationship Id="rId9" Type="http://schemas.openxmlformats.org/officeDocument/2006/relationships/hyperlink" Target="https://en.wikipedia.org/wiki/Smart_card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cs-CZ" dirty="0"/>
              <a:t>Zabezpečení počítače pomocí mikrokontroleru/ů Arduino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dirty="0"/>
              <a:t>Vít Bezouška pro </a:t>
            </a:r>
            <a:r>
              <a:rPr lang="en-US"/>
              <a:t>EDUCAnet Praha, </a:t>
            </a:r>
            <a:r>
              <a:rPr lang="en-US" dirty="0"/>
              <a:t>2023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4F732-2E42-4437-A754-E86E7C88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391622"/>
          </a:xfrm>
        </p:spPr>
        <p:txBody>
          <a:bodyPr>
            <a:normAutofit fontScale="90000"/>
          </a:bodyPr>
          <a:lstStyle/>
          <a:p>
            <a:r>
              <a:rPr lang="cs-CZ" dirty="0"/>
              <a:t>Stručně popište co jsou a jak fungují "služby" (</a:t>
            </a:r>
            <a:r>
              <a:rPr lang="cs-CZ" dirty="0" err="1"/>
              <a:t>services</a:t>
            </a:r>
            <a:r>
              <a:rPr lang="cs-CZ" dirty="0"/>
              <a:t>) v MS Windows. Je možné jimi nahradit spouštěný Python skript pro ovládání počítače skrz "krabičku"?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087DC-E200-D377-20DB-DE0E1AA8A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Procesy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pozadí</a:t>
            </a:r>
            <a:endParaRPr lang="en-US" dirty="0"/>
          </a:p>
          <a:p>
            <a:r>
              <a:rPr lang="en-US" dirty="0"/>
              <a:t>Trochu </a:t>
            </a:r>
            <a:r>
              <a:rPr lang="en-US" dirty="0" err="1"/>
              <a:t>složitější</a:t>
            </a:r>
            <a:r>
              <a:rPr lang="en-US" dirty="0"/>
              <a:t> </a:t>
            </a:r>
            <a:r>
              <a:rPr lang="en-US" dirty="0" err="1"/>
              <a:t>pochopit</a:t>
            </a:r>
            <a:r>
              <a:rPr lang="en-US" dirty="0"/>
              <a:t> a </a:t>
            </a:r>
            <a:r>
              <a:rPr lang="en-US" dirty="0" err="1"/>
              <a:t>naprogramovat</a:t>
            </a:r>
            <a:endParaRPr lang="en-US" dirty="0"/>
          </a:p>
          <a:p>
            <a:r>
              <a:rPr lang="en-US" dirty="0"/>
              <a:t>Python </a:t>
            </a:r>
            <a:r>
              <a:rPr lang="en-US" dirty="0" err="1"/>
              <a:t>byl</a:t>
            </a:r>
            <a:r>
              <a:rPr lang="en-US" dirty="0"/>
              <a:t> </a:t>
            </a:r>
            <a:r>
              <a:rPr lang="en-US" dirty="0" err="1"/>
              <a:t>jistější</a:t>
            </a:r>
            <a:r>
              <a:rPr lang="en-US" dirty="0"/>
              <a:t> </a:t>
            </a:r>
            <a:r>
              <a:rPr lang="en-US" dirty="0" err="1"/>
              <a:t>volba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9646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9CE7C-1903-0F32-F846-79FCAC372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Otázky</a:t>
            </a:r>
            <a:r>
              <a:rPr lang="en-US" dirty="0"/>
              <a:t> </a:t>
            </a:r>
            <a:r>
              <a:rPr lang="en-US" dirty="0" err="1"/>
              <a:t>oponenta</a:t>
            </a:r>
            <a:r>
              <a:rPr lang="en-US" dirty="0"/>
              <a:t> </a:t>
            </a:r>
            <a:r>
              <a:rPr lang="en-US" dirty="0" err="1"/>
              <a:t>práce</a:t>
            </a:r>
            <a:endParaRPr lang="cs-C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3C350-99CE-CA58-626A-09856D4899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27811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E6745-8097-F8C1-9482-5A84C32DD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477348"/>
          </a:xfrm>
        </p:spPr>
        <p:txBody>
          <a:bodyPr>
            <a:noAutofit/>
          </a:bodyPr>
          <a:lstStyle/>
          <a:p>
            <a:r>
              <a:rPr lang="cs-CZ" sz="2400" dirty="0"/>
              <a:t>Narazil autor při návrhu a realizaci projektu na nějaké potíže? Např. nezasekl se na nějaké části? Jak probíhal návrh zařízení a výběr použitých komponent a technologií? Dělal v nich autor v průběhu návrhu/vývoje projektu nějaké změny?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30CF3-BA82-6631-7F63-3F2758E63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Původní</a:t>
            </a:r>
            <a:r>
              <a:rPr lang="en-US" dirty="0"/>
              <a:t> </a:t>
            </a:r>
            <a:r>
              <a:rPr lang="en-US" dirty="0" err="1"/>
              <a:t>práce</a:t>
            </a:r>
            <a:r>
              <a:rPr lang="en-US" dirty="0"/>
              <a:t> </a:t>
            </a:r>
            <a:r>
              <a:rPr lang="en-US" dirty="0" err="1"/>
              <a:t>byla</a:t>
            </a:r>
            <a:r>
              <a:rPr lang="en-US" dirty="0"/>
              <a:t> </a:t>
            </a:r>
            <a:r>
              <a:rPr lang="cs-CZ" dirty="0"/>
              <a:t>mnohem </a:t>
            </a:r>
            <a:r>
              <a:rPr lang="en-US" dirty="0"/>
              <a:t>“</a:t>
            </a:r>
            <a:r>
              <a:rPr lang="cs-CZ" dirty="0" err="1"/>
              <a:t>blogovitější</a:t>
            </a:r>
            <a:r>
              <a:rPr lang="cs-CZ" dirty="0"/>
              <a:t>”</a:t>
            </a:r>
            <a:endParaRPr lang="en-US" dirty="0"/>
          </a:p>
          <a:p>
            <a:r>
              <a:rPr lang="en-US" dirty="0" err="1"/>
              <a:t>Příběh</a:t>
            </a:r>
            <a:r>
              <a:rPr lang="en-US" dirty="0"/>
              <a:t>--</a:t>
            </a:r>
          </a:p>
          <a:p>
            <a:r>
              <a:rPr lang="en-US" dirty="0" err="1"/>
              <a:t>Vysvětlování</a:t>
            </a:r>
            <a:r>
              <a:rPr lang="en-US" dirty="0"/>
              <a:t>++</a:t>
            </a:r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4333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3ED9-53F4-BF55-2EA7-0DAEB114F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/>
              <a:t>Autor v závěru práce píše, že si nedovede představit, jak projekt zlepšit. Opravdu by to nějak v nějaké vlastnosti, nebo funkcionalitě nešlo? Má autor s projektem nějaké další plány?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B9FB9-FAC9-380A-B635-E8084DB43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Rozhodně</a:t>
            </a:r>
            <a:r>
              <a:rPr lang="en-US" dirty="0"/>
              <a:t>!</a:t>
            </a:r>
          </a:p>
          <a:p>
            <a:r>
              <a:rPr lang="en-US" dirty="0" err="1"/>
              <a:t>Plánuji</a:t>
            </a:r>
            <a:r>
              <a:rPr lang="en-US" dirty="0"/>
              <a:t> </a:t>
            </a:r>
            <a:r>
              <a:rPr lang="en-US" dirty="0" err="1"/>
              <a:t>zařízení</a:t>
            </a:r>
            <a:r>
              <a:rPr lang="en-US" dirty="0"/>
              <a:t> </a:t>
            </a:r>
            <a:r>
              <a:rPr lang="en-US" dirty="0" err="1"/>
              <a:t>používat</a:t>
            </a:r>
            <a:r>
              <a:rPr lang="en-US" dirty="0"/>
              <a:t> a </a:t>
            </a:r>
            <a:r>
              <a:rPr lang="en-US" dirty="0" err="1"/>
              <a:t>vylepšovat</a:t>
            </a:r>
            <a:endParaRPr lang="en-US" dirty="0"/>
          </a:p>
          <a:p>
            <a:r>
              <a:rPr lang="en-US" dirty="0" err="1"/>
              <a:t>Rozšiřuji</a:t>
            </a:r>
            <a:r>
              <a:rPr lang="en-US" dirty="0"/>
              <a:t> </a:t>
            </a:r>
            <a:r>
              <a:rPr lang="en-US" dirty="0" err="1"/>
              <a:t>kutilský</a:t>
            </a:r>
            <a:r>
              <a:rPr lang="en-US" dirty="0"/>
              <a:t> </a:t>
            </a:r>
            <a:r>
              <a:rPr lang="en-US" dirty="0" err="1"/>
              <a:t>arzenál</a:t>
            </a:r>
            <a:endParaRPr lang="en-US" dirty="0"/>
          </a:p>
          <a:p>
            <a:endParaRPr lang="en-US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17751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 err="1"/>
              <a:t>Díky</a:t>
            </a:r>
            <a:r>
              <a:rPr lang="en-US" dirty="0"/>
              <a:t>.</a:t>
            </a:r>
            <a:endParaRPr lang="cs-CZ" dirty="0"/>
          </a:p>
        </p:txBody>
      </p:sp>
      <p:sp>
        <p:nvSpPr>
          <p:cNvPr id="5" name="Zástupný symbol pro obsah 4"/>
          <p:cNvSpPr>
            <a:spLocks noGrp="1"/>
          </p:cNvSpPr>
          <p:nvPr>
            <p:ph idx="1"/>
          </p:nvPr>
        </p:nvSpPr>
        <p:spPr/>
        <p:txBody>
          <a:bodyPr rtlCol="0">
            <a:normAutofit fontScale="77500" lnSpcReduction="20000"/>
          </a:bodyPr>
          <a:lstStyle/>
          <a:p>
            <a:pPr marL="0" indent="0" rtl="0">
              <a:buNone/>
            </a:pPr>
            <a:r>
              <a:rPr lang="en-US" sz="2800" b="1" dirty="0" err="1"/>
              <a:t>Zdroje</a:t>
            </a:r>
            <a:r>
              <a:rPr lang="en-US" sz="2800" b="1" dirty="0"/>
              <a:t>:</a:t>
            </a:r>
          </a:p>
          <a:p>
            <a:pPr rtl="0"/>
            <a:r>
              <a:rPr lang="en-US" sz="1400" dirty="0"/>
              <a:t>Vít Bezouška. </a:t>
            </a:r>
            <a:r>
              <a:rPr lang="en-US" sz="1400" dirty="0" err="1"/>
              <a:t>Zabezpečení</a:t>
            </a:r>
            <a:r>
              <a:rPr lang="en-US" sz="1400" dirty="0"/>
              <a:t> </a:t>
            </a:r>
            <a:r>
              <a:rPr lang="en-US" sz="1400" dirty="0" err="1"/>
              <a:t>počítače</a:t>
            </a:r>
            <a:r>
              <a:rPr lang="en-US" sz="1400" dirty="0"/>
              <a:t> </a:t>
            </a:r>
            <a:r>
              <a:rPr lang="en-US" sz="1400" dirty="0" err="1"/>
              <a:t>pomocí</a:t>
            </a:r>
            <a:r>
              <a:rPr lang="en-US" sz="1400" dirty="0"/>
              <a:t> </a:t>
            </a:r>
            <a:r>
              <a:rPr lang="en-US" sz="1400" dirty="0" err="1"/>
              <a:t>mikrokontroleru</a:t>
            </a:r>
            <a:r>
              <a:rPr lang="en-US" sz="1400" dirty="0"/>
              <a:t>/ů Arduino [internet]. Praha, 24.3.2023 [29.4.2023] v</a:t>
            </a:r>
            <a:r>
              <a:rPr lang="cs-CZ" sz="1400" dirty="0" err="1"/>
              <a:t>eřejně</a:t>
            </a:r>
            <a:r>
              <a:rPr lang="cs-CZ" sz="1400" dirty="0"/>
              <a:t> přístupné na </a:t>
            </a:r>
            <a:r>
              <a:rPr lang="cs-CZ" sz="1400" dirty="0">
                <a:hlinkClick r:id="rId3"/>
              </a:rPr>
              <a:t>https://chesters.cz/assets/Maturitni-prace.pdf</a:t>
            </a:r>
            <a:r>
              <a:rPr lang="cs-CZ" sz="1400" dirty="0"/>
              <a:t> </a:t>
            </a:r>
            <a:endParaRPr lang="en-US" sz="1400" dirty="0"/>
          </a:p>
          <a:p>
            <a:pPr rtl="0"/>
            <a:r>
              <a:rPr lang="cs-CZ" sz="1400" dirty="0"/>
              <a:t>Arduino LLC. </a:t>
            </a:r>
            <a:r>
              <a:rPr lang="it-IT" sz="1400" dirty="0"/>
              <a:t>Arduino Zero — Arduino Official Store</a:t>
            </a:r>
            <a:r>
              <a:rPr lang="cs-CZ" sz="1400" dirty="0"/>
              <a:t>. Arduino</a:t>
            </a:r>
            <a:r>
              <a:rPr lang="en-US" sz="1400" dirty="0"/>
              <a:t> Official Store</a:t>
            </a:r>
            <a:r>
              <a:rPr lang="cs-CZ" sz="1400" dirty="0"/>
              <a:t>. [online].</a:t>
            </a:r>
            <a:r>
              <a:rPr lang="en-US" sz="1400" dirty="0"/>
              <a:t> </a:t>
            </a:r>
            <a:r>
              <a:rPr lang="cs-CZ" sz="1400" dirty="0"/>
              <a:t>[</a:t>
            </a:r>
            <a:r>
              <a:rPr lang="en-US" sz="1400" dirty="0"/>
              <a:t>1.5</a:t>
            </a:r>
            <a:r>
              <a:rPr lang="cs-CZ" sz="1400" dirty="0"/>
              <a:t>.2023]. Veřejně dostupné na </a:t>
            </a:r>
            <a:r>
              <a:rPr lang="cs-CZ" sz="1400" dirty="0">
                <a:hlinkClick r:id="rId4"/>
              </a:rPr>
              <a:t>https://store.arduino.cc/products/arduino-zero</a:t>
            </a:r>
            <a:r>
              <a:rPr lang="en-US" sz="1400" dirty="0"/>
              <a:t> </a:t>
            </a:r>
          </a:p>
          <a:p>
            <a:pPr rtl="0"/>
            <a:r>
              <a:rPr lang="en-US" sz="1400" dirty="0"/>
              <a:t>NXP Semiconductors. NTAG | NFC Tags and Labels | NXP Semiconductors. </a:t>
            </a:r>
            <a:r>
              <a:rPr lang="en-US" sz="1400" i="1" dirty="0"/>
              <a:t>NXP® Semiconductors Official Site</a:t>
            </a:r>
            <a:r>
              <a:rPr lang="en-US" sz="1400" dirty="0"/>
              <a:t> [internet]. [1.5.2023]. </a:t>
            </a:r>
            <a:r>
              <a:rPr lang="en-US" sz="1400" dirty="0" err="1"/>
              <a:t>Veřejně</a:t>
            </a:r>
            <a:r>
              <a:rPr lang="en-US" sz="1400" dirty="0"/>
              <a:t> </a:t>
            </a:r>
            <a:r>
              <a:rPr lang="en-US" sz="1400" dirty="0" err="1"/>
              <a:t>dostupné</a:t>
            </a:r>
            <a:r>
              <a:rPr lang="en-US" sz="1400" dirty="0"/>
              <a:t> </a:t>
            </a:r>
            <a:r>
              <a:rPr lang="en-US" sz="1400" dirty="0" err="1"/>
              <a:t>na</a:t>
            </a:r>
            <a:r>
              <a:rPr lang="en-US" sz="1400" dirty="0"/>
              <a:t> </a:t>
            </a:r>
            <a:r>
              <a:rPr lang="en-US" sz="1400" dirty="0">
                <a:hlinkClick r:id="rId5"/>
              </a:rPr>
              <a:t>https://www.nxp.com/products/rfid-nfc/nfc-hf/ntag-for-tags-labels:NTAG-TAGS-AND-LABELS</a:t>
            </a:r>
            <a:r>
              <a:rPr lang="en-US" sz="1400" dirty="0"/>
              <a:t> </a:t>
            </a:r>
          </a:p>
          <a:p>
            <a:pPr rtl="0"/>
            <a:r>
              <a:rPr lang="en-US" sz="1400" dirty="0" err="1"/>
              <a:t>Seritag</a:t>
            </a:r>
            <a:r>
              <a:rPr lang="en-US" sz="1400" dirty="0"/>
              <a:t> NFC Tags. </a:t>
            </a:r>
            <a:r>
              <a:rPr lang="en-US" sz="1400" i="1" dirty="0"/>
              <a:t>NFC Tag Authentication Explained - An NFC Pro Tutorial from </a:t>
            </a:r>
            <a:r>
              <a:rPr lang="en-US" sz="1400" i="1" dirty="0" err="1"/>
              <a:t>Seritag</a:t>
            </a:r>
            <a:r>
              <a:rPr lang="en-US" sz="1400" dirty="0"/>
              <a:t>. [online]. YouTube, May 8, 2022. </a:t>
            </a:r>
            <a:r>
              <a:rPr lang="en-US" sz="1400" dirty="0" err="1"/>
              <a:t>Veřejně</a:t>
            </a:r>
            <a:r>
              <a:rPr lang="en-US" sz="1400" dirty="0"/>
              <a:t> </a:t>
            </a:r>
            <a:r>
              <a:rPr lang="en-US" sz="1400" dirty="0" err="1"/>
              <a:t>dostupné</a:t>
            </a:r>
            <a:r>
              <a:rPr lang="en-US" sz="1400" dirty="0"/>
              <a:t> </a:t>
            </a:r>
            <a:r>
              <a:rPr lang="en-US" sz="1400" dirty="0" err="1"/>
              <a:t>na</a:t>
            </a:r>
            <a:r>
              <a:rPr lang="en-US" sz="1400" dirty="0"/>
              <a:t> </a:t>
            </a:r>
            <a:r>
              <a:rPr lang="en-US" sz="1400" dirty="0">
                <a:hlinkClick r:id="rId6"/>
              </a:rPr>
              <a:t>https://www.youtube.com/watch?v=ZFN881RKVZI</a:t>
            </a:r>
            <a:endParaRPr lang="en-US" sz="1400" dirty="0"/>
          </a:p>
          <a:p>
            <a:pPr rtl="0"/>
            <a:r>
              <a:rPr lang="cs-CZ" sz="1400" dirty="0" err="1"/>
              <a:t>Wikimedia</a:t>
            </a:r>
            <a:r>
              <a:rPr lang="cs-CZ" sz="1400" dirty="0"/>
              <a:t> </a:t>
            </a:r>
            <a:r>
              <a:rPr lang="cs-CZ" sz="1400" dirty="0" err="1"/>
              <a:t>Foundation</a:t>
            </a:r>
            <a:r>
              <a:rPr lang="cs-CZ" sz="1400" dirty="0"/>
              <a:t>, Inc. </a:t>
            </a:r>
            <a:r>
              <a:rPr lang="cs-CZ" sz="1400" dirty="0" err="1"/>
              <a:t>Challenge</a:t>
            </a:r>
            <a:r>
              <a:rPr lang="cs-CZ" sz="1400" dirty="0"/>
              <a:t>–response </a:t>
            </a:r>
            <a:r>
              <a:rPr lang="cs-CZ" sz="1400" dirty="0" err="1"/>
              <a:t>authentication</a:t>
            </a:r>
            <a:r>
              <a:rPr lang="en-US" sz="1400" dirty="0"/>
              <a:t> </a:t>
            </a:r>
            <a:r>
              <a:rPr lang="cs-CZ" sz="1400" dirty="0"/>
              <a:t>– Wikipedia. Wikipedia: </a:t>
            </a:r>
            <a:r>
              <a:rPr lang="cs-CZ" sz="1400" dirty="0" err="1"/>
              <a:t>The</a:t>
            </a:r>
            <a:r>
              <a:rPr lang="cs-CZ" sz="1400" dirty="0"/>
              <a:t> Free</a:t>
            </a:r>
            <a:r>
              <a:rPr lang="en-US" sz="1400" dirty="0"/>
              <a:t> </a:t>
            </a:r>
            <a:r>
              <a:rPr lang="cs-CZ" sz="1400" dirty="0" err="1"/>
              <a:t>Encyclopedia</a:t>
            </a:r>
            <a:r>
              <a:rPr lang="cs-CZ" sz="1400" dirty="0"/>
              <a:t>. [online]. </a:t>
            </a:r>
            <a:r>
              <a:rPr lang="en-US" sz="1400" dirty="0"/>
              <a:t>24 December 2002</a:t>
            </a:r>
            <a:r>
              <a:rPr lang="cs-CZ" sz="1400" dirty="0"/>
              <a:t>, </a:t>
            </a:r>
            <a:r>
              <a:rPr lang="en-US" sz="1400" dirty="0"/>
              <a:t>28 March 2023 </a:t>
            </a:r>
            <a:r>
              <a:rPr lang="cs-CZ" sz="1400" dirty="0"/>
              <a:t>[</a:t>
            </a:r>
            <a:r>
              <a:rPr lang="en-US" sz="1400" dirty="0"/>
              <a:t>1.5</a:t>
            </a:r>
            <a:r>
              <a:rPr lang="cs-CZ" sz="1400" dirty="0"/>
              <a:t>.2023] Veřejně</a:t>
            </a:r>
            <a:r>
              <a:rPr lang="en-US" sz="1400" dirty="0"/>
              <a:t> </a:t>
            </a:r>
            <a:r>
              <a:rPr lang="cs-CZ" sz="1400" dirty="0"/>
              <a:t>dostupné z </a:t>
            </a:r>
            <a:r>
              <a:rPr lang="cs-CZ" sz="1400" dirty="0">
                <a:hlinkClick r:id="rId7"/>
              </a:rPr>
              <a:t>https://en.wikipedia.org/wiki/Challenge%E2%80%93response_authentication</a:t>
            </a:r>
            <a:r>
              <a:rPr lang="en-US" sz="1400" dirty="0"/>
              <a:t> </a:t>
            </a:r>
          </a:p>
          <a:p>
            <a:r>
              <a:rPr lang="cs-CZ" sz="1400" dirty="0" err="1"/>
              <a:t>Wikimedia</a:t>
            </a:r>
            <a:r>
              <a:rPr lang="cs-CZ" sz="1400" dirty="0"/>
              <a:t> </a:t>
            </a:r>
            <a:r>
              <a:rPr lang="cs-CZ" sz="1400" dirty="0" err="1"/>
              <a:t>Foundation</a:t>
            </a:r>
            <a:r>
              <a:rPr lang="cs-CZ" sz="1400" dirty="0"/>
              <a:t>, Inc. </a:t>
            </a:r>
            <a:r>
              <a:rPr lang="en-US" sz="1400" dirty="0"/>
              <a:t>Radio-frequency identification </a:t>
            </a:r>
            <a:r>
              <a:rPr lang="cs-CZ" sz="1400" dirty="0"/>
              <a:t>– Wikipedia. Wikipedia: </a:t>
            </a:r>
            <a:r>
              <a:rPr lang="cs-CZ" sz="1400" dirty="0" err="1"/>
              <a:t>The</a:t>
            </a:r>
            <a:r>
              <a:rPr lang="cs-CZ" sz="1400" dirty="0"/>
              <a:t> Free</a:t>
            </a:r>
            <a:r>
              <a:rPr lang="en-US" sz="1400" dirty="0"/>
              <a:t> </a:t>
            </a:r>
            <a:r>
              <a:rPr lang="cs-CZ" sz="1400" dirty="0" err="1"/>
              <a:t>Encyclopedia</a:t>
            </a:r>
            <a:r>
              <a:rPr lang="cs-CZ" sz="1400" dirty="0"/>
              <a:t>. [online]. </a:t>
            </a:r>
            <a:r>
              <a:rPr lang="en-US" sz="1400" dirty="0"/>
              <a:t>15 January 2003</a:t>
            </a:r>
            <a:r>
              <a:rPr lang="cs-CZ" sz="1400" dirty="0"/>
              <a:t>, </a:t>
            </a:r>
            <a:r>
              <a:rPr lang="en-US" sz="1400" dirty="0"/>
              <a:t>16 April 2023 </a:t>
            </a:r>
            <a:r>
              <a:rPr lang="cs-CZ" sz="1400" dirty="0"/>
              <a:t>[</a:t>
            </a:r>
            <a:r>
              <a:rPr lang="en-US" sz="1400" dirty="0"/>
              <a:t>1.5</a:t>
            </a:r>
            <a:r>
              <a:rPr lang="cs-CZ" sz="1400" dirty="0"/>
              <a:t>.2023] Veřejně</a:t>
            </a:r>
            <a:r>
              <a:rPr lang="en-US" sz="1400" dirty="0"/>
              <a:t> </a:t>
            </a:r>
            <a:r>
              <a:rPr lang="cs-CZ" sz="1400" dirty="0"/>
              <a:t>dostupné z </a:t>
            </a:r>
            <a:r>
              <a:rPr lang="cs-CZ" sz="1400" dirty="0">
                <a:hlinkClick r:id="rId8"/>
              </a:rPr>
              <a:t>https://en.wikipedia.org/wiki/Radio-frequency_identification</a:t>
            </a:r>
            <a:r>
              <a:rPr lang="en-US" sz="1400" dirty="0"/>
              <a:t> </a:t>
            </a:r>
          </a:p>
          <a:p>
            <a:r>
              <a:rPr lang="cs-CZ" sz="1400" dirty="0" err="1"/>
              <a:t>Wikimedia</a:t>
            </a:r>
            <a:r>
              <a:rPr lang="cs-CZ" sz="1400" dirty="0"/>
              <a:t> </a:t>
            </a:r>
            <a:r>
              <a:rPr lang="cs-CZ" sz="1400" dirty="0" err="1"/>
              <a:t>Foundation</a:t>
            </a:r>
            <a:r>
              <a:rPr lang="cs-CZ" sz="1400" dirty="0"/>
              <a:t>, Inc. </a:t>
            </a:r>
            <a:r>
              <a:rPr lang="en-US" sz="1400" dirty="0"/>
              <a:t>Smart card </a:t>
            </a:r>
            <a:r>
              <a:rPr lang="cs-CZ" sz="1400" dirty="0"/>
              <a:t>– Wikipedia. Wikipedia: </a:t>
            </a:r>
            <a:r>
              <a:rPr lang="cs-CZ" sz="1400" dirty="0" err="1"/>
              <a:t>The</a:t>
            </a:r>
            <a:r>
              <a:rPr lang="cs-CZ" sz="1400" dirty="0"/>
              <a:t> Free</a:t>
            </a:r>
            <a:r>
              <a:rPr lang="en-US" sz="1400" dirty="0"/>
              <a:t> </a:t>
            </a:r>
            <a:r>
              <a:rPr lang="cs-CZ" sz="1400" dirty="0" err="1"/>
              <a:t>Encyclopedia</a:t>
            </a:r>
            <a:r>
              <a:rPr lang="cs-CZ" sz="1400" dirty="0"/>
              <a:t>. [online]. </a:t>
            </a:r>
            <a:r>
              <a:rPr lang="en-US" sz="1400" dirty="0"/>
              <a:t>29 June 2002</a:t>
            </a:r>
            <a:r>
              <a:rPr lang="cs-CZ" sz="1400" dirty="0"/>
              <a:t>, </a:t>
            </a:r>
            <a:r>
              <a:rPr lang="en-US" sz="1400" dirty="0"/>
              <a:t>18 April 2023 </a:t>
            </a:r>
            <a:r>
              <a:rPr lang="cs-CZ" sz="1400" dirty="0"/>
              <a:t>[</a:t>
            </a:r>
            <a:r>
              <a:rPr lang="en-US" sz="1400" dirty="0"/>
              <a:t>1.5</a:t>
            </a:r>
            <a:r>
              <a:rPr lang="cs-CZ" sz="1400" dirty="0"/>
              <a:t>.2023] Veřejně</a:t>
            </a:r>
            <a:r>
              <a:rPr lang="en-US" sz="1400" dirty="0"/>
              <a:t> </a:t>
            </a:r>
            <a:r>
              <a:rPr lang="cs-CZ" sz="1400" dirty="0"/>
              <a:t>dostupné z </a:t>
            </a:r>
            <a:r>
              <a:rPr lang="cs-CZ" sz="1400" dirty="0">
                <a:hlinkClick r:id="rId9"/>
              </a:rPr>
              <a:t>https://en.wikipedia.org/wiki/Smart_card</a:t>
            </a:r>
            <a:r>
              <a:rPr lang="en-US" sz="1400" dirty="0"/>
              <a:t> </a:t>
            </a:r>
          </a:p>
          <a:p>
            <a:r>
              <a:rPr lang="cs-CZ" sz="1400" dirty="0" err="1"/>
              <a:t>Wikimedia</a:t>
            </a:r>
            <a:r>
              <a:rPr lang="cs-CZ" sz="1400" dirty="0"/>
              <a:t> </a:t>
            </a:r>
            <a:r>
              <a:rPr lang="cs-CZ" sz="1400" dirty="0" err="1"/>
              <a:t>Foundation</a:t>
            </a:r>
            <a:r>
              <a:rPr lang="cs-CZ" sz="1400" dirty="0"/>
              <a:t>, Inc. </a:t>
            </a:r>
            <a:r>
              <a:rPr lang="en-US" sz="1400" dirty="0"/>
              <a:t>Windows service </a:t>
            </a:r>
            <a:r>
              <a:rPr lang="cs-CZ" sz="1400" dirty="0"/>
              <a:t>– Wikipedia. Wikipedia: </a:t>
            </a:r>
            <a:r>
              <a:rPr lang="cs-CZ" sz="1400" dirty="0" err="1"/>
              <a:t>The</a:t>
            </a:r>
            <a:r>
              <a:rPr lang="cs-CZ" sz="1400" dirty="0"/>
              <a:t> Free</a:t>
            </a:r>
            <a:r>
              <a:rPr lang="en-US" sz="1400" dirty="0"/>
              <a:t> </a:t>
            </a:r>
            <a:r>
              <a:rPr lang="cs-CZ" sz="1400" dirty="0" err="1"/>
              <a:t>Encyclopedia</a:t>
            </a:r>
            <a:r>
              <a:rPr lang="cs-CZ" sz="1400" dirty="0"/>
              <a:t>. [online]. </a:t>
            </a:r>
            <a:r>
              <a:rPr lang="en-US" sz="1400" dirty="0"/>
              <a:t>6 May 2006</a:t>
            </a:r>
            <a:r>
              <a:rPr lang="cs-CZ" sz="1400" dirty="0"/>
              <a:t>, </a:t>
            </a:r>
            <a:r>
              <a:rPr lang="en-US" sz="1400" dirty="0"/>
              <a:t>15 February 2023 </a:t>
            </a:r>
            <a:r>
              <a:rPr lang="cs-CZ" sz="1400" dirty="0"/>
              <a:t>[</a:t>
            </a:r>
            <a:r>
              <a:rPr lang="en-US" sz="1400" dirty="0"/>
              <a:t>1.5</a:t>
            </a:r>
            <a:r>
              <a:rPr lang="cs-CZ" sz="1400" dirty="0"/>
              <a:t>.2023] Veřejně</a:t>
            </a:r>
            <a:r>
              <a:rPr lang="en-US" sz="1400" dirty="0"/>
              <a:t> </a:t>
            </a:r>
            <a:r>
              <a:rPr lang="cs-CZ" sz="1400" dirty="0"/>
              <a:t>dostupné z </a:t>
            </a:r>
            <a:r>
              <a:rPr lang="cs-CZ" sz="1400" dirty="0">
                <a:hlinkClick r:id="rId10"/>
              </a:rPr>
              <a:t>https://en.wikipedia.org/wiki/</a:t>
            </a:r>
            <a:r>
              <a:rPr lang="en-US" sz="1400" dirty="0" err="1">
                <a:hlinkClick r:id="rId10"/>
              </a:rPr>
              <a:t>Windows_service</a:t>
            </a:r>
            <a:r>
              <a:rPr lang="en-US" sz="1400" dirty="0"/>
              <a:t> </a:t>
            </a:r>
          </a:p>
          <a:p>
            <a:pPr rtl="0"/>
            <a:r>
              <a:rPr lang="en-US" sz="1400" dirty="0"/>
              <a:t>Vít Bezouška. </a:t>
            </a:r>
            <a:r>
              <a:rPr lang="en-US" sz="1400" dirty="0" err="1"/>
              <a:t>Obohacené</a:t>
            </a:r>
            <a:r>
              <a:rPr lang="en-US" sz="1400" dirty="0"/>
              <a:t> </a:t>
            </a:r>
            <a:r>
              <a:rPr lang="en-US" sz="1400" dirty="0" err="1"/>
              <a:t>zapínací</a:t>
            </a:r>
            <a:r>
              <a:rPr lang="en-US" sz="1400" dirty="0"/>
              <a:t> </a:t>
            </a:r>
            <a:r>
              <a:rPr lang="en-US" sz="1400" dirty="0" err="1"/>
              <a:t>tlačítko</a:t>
            </a:r>
            <a:r>
              <a:rPr lang="en-US" sz="1400" dirty="0"/>
              <a:t> se </a:t>
            </a:r>
            <a:r>
              <a:rPr lang="en-US" sz="1400" dirty="0" err="1"/>
              <a:t>zabezpečovací</a:t>
            </a:r>
            <a:r>
              <a:rPr lang="en-US" sz="1400" dirty="0"/>
              <a:t> </a:t>
            </a:r>
            <a:r>
              <a:rPr lang="en-US" sz="1400" dirty="0" err="1"/>
              <a:t>funkcionalitou</a:t>
            </a:r>
            <a:r>
              <a:rPr lang="en-US" sz="1400" dirty="0"/>
              <a:t> [internet]. Praha, Oct 21, 2022, Mar 22, 2023 [1.5.2023]. </a:t>
            </a:r>
            <a:r>
              <a:rPr lang="en-US" sz="1400" dirty="0" err="1"/>
              <a:t>Veřejně</a:t>
            </a:r>
            <a:r>
              <a:rPr lang="en-US" sz="1400" dirty="0"/>
              <a:t> </a:t>
            </a:r>
            <a:r>
              <a:rPr lang="en-US" sz="1400" dirty="0" err="1"/>
              <a:t>přístupné</a:t>
            </a:r>
            <a:r>
              <a:rPr lang="en-US" sz="1400" dirty="0"/>
              <a:t> </a:t>
            </a:r>
            <a:r>
              <a:rPr lang="en-US" sz="1400" dirty="0" err="1"/>
              <a:t>na</a:t>
            </a:r>
            <a:r>
              <a:rPr lang="en-US" sz="1400" dirty="0"/>
              <a:t> </a:t>
            </a:r>
            <a:r>
              <a:rPr lang="en-US" sz="1400" dirty="0">
                <a:hlinkClick r:id="rId11"/>
              </a:rPr>
              <a:t>https://github.com/Chesters-CZ/Enhanced-power-button/commits/main/neaktu%C3%A1ln%C3%AD%20verze%20pr%C3%A1ce/Maturitn%C3%AD%20pr%C3%A1ce%20-%20old%20discontinued%20version.pdf</a:t>
            </a:r>
            <a:r>
              <a:rPr lang="en-US" sz="1400" dirty="0"/>
              <a:t> </a:t>
            </a:r>
            <a:endParaRPr lang="cs-CZ" sz="1400" dirty="0"/>
          </a:p>
        </p:txBody>
      </p:sp>
      <p:sp>
        <p:nvSpPr>
          <p:cNvPr id="6" name="Zástupný symbol pro text 5"/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/>
          </a:bodyPr>
          <a:lstStyle/>
          <a:p>
            <a:pPr rtl="0"/>
            <a:endParaRPr lang="cs-CZ" sz="600" dirty="0"/>
          </a:p>
        </p:txBody>
      </p:sp>
    </p:spTree>
    <p:extLst>
      <p:ext uri="{BB962C8B-B14F-4D97-AF65-F5344CB8AC3E}">
        <p14:creationId xmlns:p14="http://schemas.microsoft.com/office/powerpoint/2010/main" val="41016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dirty="0"/>
              <a:t>Rozvrh prezentace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cs-CZ" dirty="0"/>
              <a:t>Předváděcí akce</a:t>
            </a:r>
          </a:p>
          <a:p>
            <a:pPr rtl="0"/>
            <a:r>
              <a:rPr lang="cs-CZ" dirty="0"/>
              <a:t>Otázky z posudků</a:t>
            </a:r>
          </a:p>
          <a:p>
            <a:pPr rtl="0"/>
            <a:r>
              <a:rPr lang="cs-CZ" dirty="0"/>
              <a:t>Otázky od zde přítomných</a:t>
            </a:r>
          </a:p>
          <a:p>
            <a:pPr rtl="0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50E3-E0A3-34E0-42C4-C9E6C444B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zapínání</a:t>
            </a:r>
            <a:r>
              <a:rPr lang="en-US" dirty="0"/>
              <a:t> </a:t>
            </a:r>
            <a:r>
              <a:rPr lang="en-US" dirty="0" err="1"/>
              <a:t>počítače</a:t>
            </a:r>
            <a:endParaRPr lang="cs-CZ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1B9EE9-A91B-F395-A50E-0BAE1D678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3381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15B8EA1-2CA2-C15E-0415-8F61EC263B3B}"/>
              </a:ext>
            </a:extLst>
          </p:cNvPr>
          <p:cNvSpPr/>
          <p:nvPr/>
        </p:nvSpPr>
        <p:spPr>
          <a:xfrm>
            <a:off x="-95250" y="-114300"/>
            <a:ext cx="12392025" cy="707707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2" name="20230501_130954">
            <a:hlinkClick r:id="" action="ppaction://media"/>
            <a:extLst>
              <a:ext uri="{FF2B5EF4-FFF2-40B4-BE49-F238E27FC236}">
                <a16:creationId xmlns:a16="http://schemas.microsoft.com/office/drawing/2014/main" id="{86073F3D-D693-DF74-790D-9FAC7F19C4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3999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02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321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9CE7C-1903-0F32-F846-79FCAC372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Otázky</a:t>
            </a:r>
            <a:r>
              <a:rPr lang="en-US" dirty="0"/>
              <a:t> </a:t>
            </a:r>
            <a:r>
              <a:rPr lang="en-US" dirty="0" err="1"/>
              <a:t>vedoucího</a:t>
            </a:r>
            <a:r>
              <a:rPr lang="en-US" dirty="0"/>
              <a:t> </a:t>
            </a:r>
            <a:r>
              <a:rPr lang="en-US" dirty="0" err="1"/>
              <a:t>práce</a:t>
            </a:r>
            <a:endParaRPr lang="cs-C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3C350-99CE-CA58-626A-09856D4899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840714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36EC7-BEEB-0CE8-DF7D-0ACF5A20C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/>
              <a:t>Šlo by místo 3 Arduin </a:t>
            </a:r>
            <a:r>
              <a:rPr lang="en-US" dirty="0" err="1"/>
              <a:t>použít</a:t>
            </a:r>
            <a:r>
              <a:rPr lang="en-US" dirty="0"/>
              <a:t> </a:t>
            </a:r>
            <a:r>
              <a:rPr lang="cs-CZ" dirty="0"/>
              <a:t>nějaké jedno "větší", případně jiný mikrokontroler? Šlo by celé zařízení zmenšit?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5AB7F-9272-0FF4-9D83-4CF7C217F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Proč tři:</a:t>
            </a:r>
          </a:p>
          <a:p>
            <a:pPr lvl="1"/>
            <a:r>
              <a:rPr lang="cs-CZ" dirty="0"/>
              <a:t>Došla RAM</a:t>
            </a:r>
          </a:p>
          <a:p>
            <a:pPr lvl="1"/>
            <a:r>
              <a:rPr lang="cs-CZ" dirty="0"/>
              <a:t>Došel by PROGMEM</a:t>
            </a:r>
          </a:p>
          <a:p>
            <a:r>
              <a:rPr lang="cs-CZ" dirty="0"/>
              <a:t>Arduino </a:t>
            </a:r>
            <a:r>
              <a:rPr lang="cs-CZ" dirty="0" err="1"/>
              <a:t>Zero</a:t>
            </a:r>
            <a:endParaRPr lang="cs-CZ" dirty="0"/>
          </a:p>
          <a:p>
            <a:pPr lvl="1"/>
            <a:endParaRPr lang="cs-CZ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A21E91-FDD1-1879-0F32-FFB9F6B5F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6995" y1="57929" x2="35915" y2="61000"/>
                        <a14:foregroundMark x1="35915" y1="61000" x2="35775" y2="77071"/>
                        <a14:foregroundMark x1="35775" y1="77071" x2="52160" y2="76286"/>
                        <a14:foregroundMark x1="52160" y1="76286" x2="61315" y2="80286"/>
                        <a14:foregroundMark x1="61315" y1="80286" x2="68357" y2="72571"/>
                        <a14:foregroundMark x1="68357" y1="72571" x2="52958" y2="54571"/>
                        <a14:foregroundMark x1="52958" y1="54571" x2="60986" y2="42357"/>
                        <a14:foregroundMark x1="60986" y1="42357" x2="31831" y2="17071"/>
                        <a14:foregroundMark x1="31831" y1="17071" x2="22817" y2="17857"/>
                        <a14:foregroundMark x1="22817" y1="17857" x2="18404" y2="29500"/>
                        <a14:foregroundMark x1="18404" y1="29500" x2="18685" y2="61500"/>
                        <a14:foregroundMark x1="18685" y1="61500" x2="19437" y2="64357"/>
                        <a14:foregroundMark x1="70892" y1="67929" x2="71174" y2="58714"/>
                        <a14:foregroundMark x1="68967" y1="33214" x2="58169" y2="30500"/>
                        <a14:foregroundMark x1="58169" y1="30500" x2="57653" y2="33500"/>
                        <a14:foregroundMark x1="15728" y1="60714" x2="16573" y2="51143"/>
                        <a14:foregroundMark x1="15822" y1="37929" x2="16103" y2="27071"/>
                        <a14:foregroundMark x1="15634" y1="38000" x2="16009" y2="35286"/>
                        <a14:foregroundMark x1="15587" y1="36714" x2="15728" y2="27000"/>
                        <a14:foregroundMark x1="16009" y1="61214" x2="16901" y2="516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006" y="2755813"/>
            <a:ext cx="5603787" cy="368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9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C2622-1C57-92D4-F73F-8878C50B7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/>
              <a:t>Jaké jiné RFID čipy / protokoly by bylo možno použít a v čem to spočívá?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47710-BEAD-898A-F10A-9A508E188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NTAG</a:t>
            </a:r>
          </a:p>
          <a:p>
            <a:pPr lvl="1"/>
            <a:r>
              <a:rPr lang="cs-CZ" dirty="0"/>
              <a:t>Čip vygeneruje URL</a:t>
            </a:r>
          </a:p>
          <a:p>
            <a:pPr lvl="1"/>
            <a:r>
              <a:rPr lang="cs-CZ" dirty="0"/>
              <a:t>Server zkontroluje a eviduje</a:t>
            </a:r>
          </a:p>
          <a:p>
            <a:pPr lvl="1"/>
            <a:r>
              <a:rPr lang="cs-CZ" dirty="0"/>
              <a:t>Nelze použít 2x</a:t>
            </a:r>
          </a:p>
          <a:p>
            <a:pPr lvl="1"/>
            <a:r>
              <a:rPr lang="cs-CZ" dirty="0"/>
              <a:t>Lze jednorázově kopírovat</a:t>
            </a:r>
          </a:p>
          <a:p>
            <a:r>
              <a:rPr lang="cs-CZ" dirty="0"/>
              <a:t>Kontaktní čipová karta</a:t>
            </a:r>
          </a:p>
          <a:p>
            <a:pPr lvl="1"/>
            <a:r>
              <a:rPr lang="cs-CZ" dirty="0"/>
              <a:t>Mnoho standardů a specifikací</a:t>
            </a:r>
          </a:p>
          <a:p>
            <a:pPr lvl="1"/>
            <a:r>
              <a:rPr lang="cs-CZ" dirty="0"/>
              <a:t>Relativně nedostupné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8573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C2622-1C57-92D4-F73F-8878C50B7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/>
              <a:t>Jaké jiné RFID čipy / protokoly by bylo možno použít a v čem to spočívá?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47710-BEAD-898A-F10A-9A508E188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CRA</a:t>
            </a:r>
          </a:p>
          <a:p>
            <a:pPr lvl="1"/>
            <a:r>
              <a:rPr lang="en-US" dirty="0" err="1"/>
              <a:t>Čip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terminál</a:t>
            </a:r>
            <a:r>
              <a:rPr lang="en-US" dirty="0"/>
              <a:t> </a:t>
            </a:r>
            <a:r>
              <a:rPr lang="en-US" dirty="0" err="1"/>
              <a:t>znají</a:t>
            </a:r>
            <a:r>
              <a:rPr lang="en-US" dirty="0"/>
              <a:t> </a:t>
            </a:r>
            <a:r>
              <a:rPr lang="en-US" dirty="0" err="1"/>
              <a:t>tajemství</a:t>
            </a:r>
            <a:r>
              <a:rPr lang="en-US" dirty="0"/>
              <a:t> (</a:t>
            </a:r>
            <a:r>
              <a:rPr lang="en-US" dirty="0" err="1"/>
              <a:t>šifrovací</a:t>
            </a:r>
            <a:r>
              <a:rPr lang="en-US" dirty="0"/>
              <a:t> </a:t>
            </a:r>
            <a:r>
              <a:rPr lang="en-US" dirty="0" err="1"/>
              <a:t>klíč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Terminál</a:t>
            </a:r>
            <a:r>
              <a:rPr lang="en-US" dirty="0"/>
              <a:t> se “</a:t>
            </a:r>
            <a:r>
              <a:rPr lang="en-US" dirty="0" err="1"/>
              <a:t>zeptá</a:t>
            </a:r>
            <a:r>
              <a:rPr lang="en-US" dirty="0"/>
              <a:t>” </a:t>
            </a:r>
            <a:r>
              <a:rPr lang="en-US" dirty="0" err="1"/>
              <a:t>náhodnými</a:t>
            </a:r>
            <a:r>
              <a:rPr lang="en-US" dirty="0"/>
              <a:t> </a:t>
            </a:r>
            <a:r>
              <a:rPr lang="en-US" dirty="0" err="1"/>
              <a:t>daty</a:t>
            </a:r>
            <a:endParaRPr lang="en-US" dirty="0"/>
          </a:p>
          <a:p>
            <a:pPr lvl="1"/>
            <a:r>
              <a:rPr lang="en-US" dirty="0" err="1"/>
              <a:t>Čip</a:t>
            </a:r>
            <a:r>
              <a:rPr lang="en-US" dirty="0"/>
              <a:t> je </a:t>
            </a:r>
            <a:r>
              <a:rPr lang="en-US" dirty="0" err="1"/>
              <a:t>zašifruje</a:t>
            </a:r>
            <a:endParaRPr lang="en-US" dirty="0"/>
          </a:p>
          <a:p>
            <a:pPr lvl="1"/>
            <a:r>
              <a:rPr lang="en-US" dirty="0" err="1"/>
              <a:t>Terminál</a:t>
            </a:r>
            <a:r>
              <a:rPr lang="en-US" dirty="0"/>
              <a:t> je </a:t>
            </a:r>
            <a:r>
              <a:rPr lang="en-US" dirty="0" err="1"/>
              <a:t>rozšifruje</a:t>
            </a:r>
            <a:r>
              <a:rPr lang="en-US" dirty="0"/>
              <a:t>. </a:t>
            </a:r>
            <a:r>
              <a:rPr lang="en-US" dirty="0" err="1"/>
              <a:t>Pokud</a:t>
            </a:r>
            <a:r>
              <a:rPr lang="en-US" dirty="0"/>
              <a:t> mu </a:t>
            </a:r>
            <a:r>
              <a:rPr lang="en-US" dirty="0" err="1"/>
              <a:t>vyjde</a:t>
            </a:r>
            <a:r>
              <a:rPr lang="en-US" dirty="0"/>
              <a:t> </a:t>
            </a:r>
            <a:r>
              <a:rPr lang="en-US" dirty="0" err="1"/>
              <a:t>zase</a:t>
            </a:r>
            <a:r>
              <a:rPr lang="en-US" dirty="0"/>
              <a:t> to, co </a:t>
            </a:r>
            <a:r>
              <a:rPr lang="en-US" dirty="0" err="1"/>
              <a:t>poslal</a:t>
            </a:r>
            <a:r>
              <a:rPr lang="en-US" dirty="0"/>
              <a:t> </a:t>
            </a:r>
            <a:r>
              <a:rPr lang="en-US" dirty="0" err="1"/>
              <a:t>čipu</a:t>
            </a:r>
            <a:r>
              <a:rPr lang="en-US" dirty="0"/>
              <a:t>, </a:t>
            </a:r>
            <a:r>
              <a:rPr lang="en-US" dirty="0" err="1"/>
              <a:t>autentifikace</a:t>
            </a:r>
            <a:r>
              <a:rPr lang="en-US" dirty="0"/>
              <a:t> </a:t>
            </a:r>
            <a:r>
              <a:rPr lang="en-US" dirty="0" err="1"/>
              <a:t>proběhla</a:t>
            </a:r>
            <a:r>
              <a:rPr lang="en-US" dirty="0"/>
              <a:t> </a:t>
            </a:r>
            <a:r>
              <a:rPr lang="en-US" dirty="0" err="1"/>
              <a:t>úspěšně</a:t>
            </a:r>
            <a:r>
              <a:rPr lang="en-US" dirty="0"/>
              <a:t>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99226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Kosočtvercová mřížka 16: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22_TF03031015.potx" id="{13CB7641-3C8D-47AD-ABC3-6627B513EE37}" vid="{9F888719-E45D-437C-AC8A-9F342DA13058}"/>
    </a:ext>
  </a:extLst>
</a:theme>
</file>

<file path=ppt/theme/theme2.xml><?xml version="1.0" encoding="utf-8"?>
<a:theme xmlns:a="http://schemas.openxmlformats.org/drawingml/2006/main" name="Motiv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iv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Firemní prezentace s kosočtvercovou mřížkou (širokoúhlý formát)</Template>
  <TotalTime>478</TotalTime>
  <Words>1185</Words>
  <Application>Microsoft Office PowerPoint</Application>
  <PresentationFormat>Widescreen</PresentationFormat>
  <Paragraphs>88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Kosočtvercová mřížka 16:9</vt:lpstr>
      <vt:lpstr>Zabezpečení počítače pomocí mikrokontroleru/ů Arduino</vt:lpstr>
      <vt:lpstr>Rozvrh prezentace</vt:lpstr>
      <vt:lpstr>Demo zapínání počítače</vt:lpstr>
      <vt:lpstr>PowerPoint Presentation</vt:lpstr>
      <vt:lpstr>PowerPoint Presentation</vt:lpstr>
      <vt:lpstr>Otázky vedoucího práce</vt:lpstr>
      <vt:lpstr>Šlo by místo 3 Arduin použít nějaké jedno "větší", případně jiný mikrokontroler? Šlo by celé zařízení zmenšit?</vt:lpstr>
      <vt:lpstr>Jaké jiné RFID čipy / protokoly by bylo možno použít a v čem to spočívá?</vt:lpstr>
      <vt:lpstr>Jaké jiné RFID čipy / protokoly by bylo možno použít a v čem to spočívá?</vt:lpstr>
      <vt:lpstr>Stručně popište co jsou a jak fungují "služby" (services) v MS Windows. Je možné jimi nahradit spouštěný Python skript pro ovládání počítače skrz "krabičku"?</vt:lpstr>
      <vt:lpstr>Otázky oponenta práce</vt:lpstr>
      <vt:lpstr>Narazil autor při návrhu a realizaci projektu na nějaké potíže? Např. nezasekl se na nějaké části? Jak probíhal návrh zařízení a výběr použitých komponent a technologií? Dělal v nich autor v průběhu návrhu/vývoje projektu nějaké změny?</vt:lpstr>
      <vt:lpstr>Autor v závěru práce píše, že si nedovede představit, jak projekt zlepšit. Opravdu by to nějak v nějaké vlastnosti, nebo funkcionalitě nešlo? Má autor s projektem nějaké další plány?</vt:lpstr>
      <vt:lpstr>Díky.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Zabezpečení počítače pomocí mikrokontroleru/ů Arduino</dc:title>
  <dc:creator>Vít Bezouška</dc:creator>
  <cp:lastModifiedBy>Vít Bezouška</cp:lastModifiedBy>
  <cp:revision>7</cp:revision>
  <dcterms:created xsi:type="dcterms:W3CDTF">2023-04-29T17:43:43Z</dcterms:created>
  <dcterms:modified xsi:type="dcterms:W3CDTF">2023-05-01T19:34:10Z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